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3" r:id="rId1"/>
  </p:sldMasterIdLst>
  <p:sldIdLst>
    <p:sldId id="256" r:id="rId2"/>
    <p:sldId id="257" r:id="rId3"/>
    <p:sldId id="258" r:id="rId4"/>
    <p:sldId id="263" r:id="rId5"/>
    <p:sldId id="265" r:id="rId6"/>
    <p:sldId id="270" r:id="rId7"/>
    <p:sldId id="262" r:id="rId8"/>
    <p:sldId id="267" r:id="rId9"/>
    <p:sldId id="269" r:id="rId10"/>
    <p:sldId id="268" r:id="rId11"/>
    <p:sldId id="266" r:id="rId12"/>
    <p:sldId id="259" r:id="rId13"/>
  </p:sldIdLst>
  <p:sldSz cx="12192000" cy="6858000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599DCDE-A348-47A9-850E-80DFBEB85A33}" v="92" dt="2023-11-29T17:15:18.723"/>
    <p1510:client id="{717617C9-32CE-4769-9FC9-150A4779A7ED}" v="409" dt="2023-11-28T18:23:16.315"/>
    <p1510:client id="{9A553F16-10D1-434F-9CF5-FF84B5A2F898}" v="875" dt="2023-11-29T23:17:40.586"/>
    <p1510:client id="{C6E7D142-5D98-4717-B673-D4CA1C76B23D}" v="176" dt="2023-11-30T13:07:27.406"/>
    <p1510:client id="{CA3DD029-CC79-491C-9EB9-3DA833E55399}" v="43" dt="2023-11-29T23:22:24.36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30T11:20:01.51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0 128,'0'6'0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9T21:28:53.91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0 128,'0'6'0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9T22:26:35.12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0 128,'0'6'0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DA381740-063A-41A4-836D-85D14980EEF0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EF9DF8-704A-44AE-8850-307DDACC93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Autofit/>
          </a:bodyPr>
          <a:lstStyle>
            <a:lvl1pPr algn="l">
              <a:defRPr sz="9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C72E09-06F3-48B9-9B95-DE15EC9801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1CD474-E5E1-4D01-97F6-0C9FC0933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36BBC7-EB9B-4B36-88E9-DBF65D270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8786C7-DD8D-492F-9A9A-A7B3EBE27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87485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7CF8D-FF51-4FD8-B968-A2C850734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61A953-02EA-491B-A215-AF8420D74D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084D1E-BC98-44E4-8D2C-89CCDC293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019EB-9C2B-4833-B72A-147694159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F6E764-5688-45F5-94ED-A7357D2F5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7381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0E3CB6-3025-40BF-A04B-A7B0CB4C01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DD5CB3-8B24-48C7-89D3-8DCAD36A45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0BC931-E2BF-4C1D-91AA-89F82F826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48A135-AEE9-4483-957E-3D143318D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8DEFD4-A052-46B3-B2AE-F3091D8A2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4091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9219E-EE74-4093-94D6-F663E059C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61642-BFBA-48AE-A29C-C2AA7386A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2029B-6646-4DBF-A302-76A513FC6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6D4DFD-766F-4E45-A00C-2B5E8CE9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 descr="Tag=AccentColor&#10;Flavor=Light&#10;Target=FillAndLine">
            <a:extLst>
              <a:ext uri="{FF2B5EF4-FFF2-40B4-BE49-F238E27FC236}">
                <a16:creationId xmlns:a16="http://schemas.microsoft.com/office/drawing/2014/main" id="{EBDD1931-9E86-4402-9A68-33A2D9EFB198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91096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218C0-6540-400C-BB51-353D5FD5C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rmAutofit/>
          </a:bodyPr>
          <a:lstStyle>
            <a:lvl1pPr>
              <a:defRPr sz="8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81CD69-43B3-4FF7-AA41-30C36C957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F300D-5CBE-47E9-A193-E23C8314D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E7DF3F-C51A-4DB1-9FCE-E3E0D8E92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269CF4-FAAB-44EF-A2A5-8352B4AA3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417A8947-4521-4FE1-8E44-27363435CE1B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9089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DE264-531D-49C1-A8AF-2B4C1D218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B9A1B8-2F1B-46AA-858A-CFFF5AF7CE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29384"/>
            <a:ext cx="5181600" cy="4251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6B9631-18C0-43BD-8AF3-9137D6D4C2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29384"/>
            <a:ext cx="5181600" cy="4251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032FCA-14C6-4497-9C27-3F5806244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1/4/2024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1E5057-693B-4E10-958E-0ABE79FEC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0CECB1-0A35-4C10-9D3D-FE4404283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descr="Tag=AccentColor&#10;Flavor=Light&#10;Target=FillAndLine">
            <a:extLst>
              <a:ext uri="{FF2B5EF4-FFF2-40B4-BE49-F238E27FC236}">
                <a16:creationId xmlns:a16="http://schemas.microsoft.com/office/drawing/2014/main" id="{2FAAC677-2D37-4F63-9C4B-711A2988EE0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393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AE282-8875-4F49-AB21-E1C2BCAEA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712EA2-EF8C-4F18-BECF-AD121F7281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38528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7B59D4-E93F-40C1-A1A2-F1867830C6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926080"/>
            <a:ext cx="5157787" cy="32644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810616-1C77-42AE-8449-D0B64E2B84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38528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74E172-AFE8-48E4-BBB0-CA6D4EC112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926080"/>
            <a:ext cx="5183188" cy="32644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9407CC-270D-4C98-B95C-7AE67D2E1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1/4/2024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4070D5-9B7B-47FC-9F75-F6AD96074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8EAC17-33BE-4265-8C06-644C2D34F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 descr="Tag=AccentColor&#10;Flavor=Light&#10;Target=FillAndLine">
            <a:extLst>
              <a:ext uri="{FF2B5EF4-FFF2-40B4-BE49-F238E27FC236}">
                <a16:creationId xmlns:a16="http://schemas.microsoft.com/office/drawing/2014/main" id="{F634C457-AEBF-47D7-9200-BAD05D138B1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32314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E9AC0-40CD-4451-BF00-5E2FC7B74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3704" y="1728216"/>
            <a:ext cx="7781544" cy="3392424"/>
          </a:xfrm>
        </p:spPr>
        <p:txBody>
          <a:bodyPr>
            <a:normAutofit/>
          </a:bodyPr>
          <a:lstStyle>
            <a:lvl1pPr algn="ctr">
              <a:defRPr sz="7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FD9A32-9C83-452B-BC69-CC6E95D3C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1/4/2024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87B83E-E23E-42DE-876D-F55908A97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1C03A8-D428-4010-B413-13B1E9922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 6" descr="Tag=AccentColor&#10;Flavor=Light&#10;Target=FillAndLine">
            <a:extLst>
              <a:ext uri="{FF2B5EF4-FFF2-40B4-BE49-F238E27FC236}">
                <a16:creationId xmlns:a16="http://schemas.microsoft.com/office/drawing/2014/main" id="{17F03060-85EC-4182-8C18-C6EE0D373E4B}"/>
              </a:ext>
            </a:extLst>
          </p:cNvPr>
          <p:cNvSpPr/>
          <p:nvPr/>
        </p:nvSpPr>
        <p:spPr>
          <a:xfrm>
            <a:off x="3974206" y="5126892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65273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2816A0-77C4-4A3F-87BD-A7321E3C8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1/4/2024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FC3464-F026-4C77-9441-55ECA5054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7D9257-BADE-4D0B-AF0B-D09FE95FA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6552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1C48E-F751-45A2-9010-208B81EDB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501F6-8430-4758-8636-74D68E990E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3520" y="548640"/>
            <a:ext cx="6053328" cy="5431536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79DC39-A29C-494C-98B6-999746C5F3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2237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84C988-A6DB-469A-B8AA-31866F36E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1/4/2024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BC39C3-81EB-4828-9AD3-2F1FAC521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59376C-9810-49A5-BC9A-4E6A0217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B9F96F3A-E64D-4401-B02C-BCD5CAA97CFF}"/>
              </a:ext>
            </a:extLst>
          </p:cNvPr>
          <p:cNvSpPr/>
          <p:nvPr/>
        </p:nvSpPr>
        <p:spPr>
          <a:xfrm rot="5400000">
            <a:off x="2797492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3381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37704-80BD-41B0-8395-41618EC3A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1920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DA4032-EC66-4974-BD30-898B60E4B5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03520" y="548640"/>
            <a:ext cx="6053328" cy="543153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1802D0-5574-4631-BA49-92362F8E40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1920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2C2F5B-DDDD-4E64-94A9-99E46F4B0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1/4/2024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FA8D36-8865-48E7-8249-ED729A5F7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0F98C3-0B62-4361-8408-A01F70807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FE511AB6-FEAF-4549-BA88-0764BD10B63D}"/>
              </a:ext>
            </a:extLst>
          </p:cNvPr>
          <p:cNvSpPr/>
          <p:nvPr/>
        </p:nvSpPr>
        <p:spPr>
          <a:xfrm rot="5400000">
            <a:off x="2798064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0562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72D13B-FFCB-4650-AD3C-CB5037352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CA9470-DF15-46A1-BF0E-8A5367A4B0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3047CB-E94D-482F-BACA-681E96C0EC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345051-2045-45DA-935E-2E3CA1A69ADC}" type="datetimeFigureOut">
              <a:rPr lang="en-US" smtClean="0"/>
              <a:t>1/4/2024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FDA4B5-E797-42FC-8B7A-2294DF24A3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8ED201-6D0E-422C-B4EC-566A3DC298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9552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8" r:id="rId1"/>
    <p:sldLayoutId id="2147483849" r:id="rId2"/>
    <p:sldLayoutId id="2147483850" r:id="rId3"/>
    <p:sldLayoutId id="2147483851" r:id="rId4"/>
    <p:sldLayoutId id="2147483852" r:id="rId5"/>
    <p:sldLayoutId id="2147483846" r:id="rId6"/>
    <p:sldLayoutId id="2147483842" r:id="rId7"/>
    <p:sldLayoutId id="2147483843" r:id="rId8"/>
    <p:sldLayoutId id="2147483844" r:id="rId9"/>
    <p:sldLayoutId id="2147483845" r:id="rId10"/>
    <p:sldLayoutId id="2147483847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5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e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nytimes.com/2022/09/02/technology/ai-artificial-intelligence-artists.html" TargetMode="External"/><Relationship Id="rId3" Type="http://schemas.openxmlformats.org/officeDocument/2006/relationships/hyperlink" Target="https://www.washingtonpost.com/technology/interactive/2022/ai-image-generator/" TargetMode="External"/><Relationship Id="rId7" Type="http://schemas.openxmlformats.org/officeDocument/2006/relationships/hyperlink" Target="https://www.forbes.com/sites/bernardmarr/2023/08/08/is-generative-ai-stealing-from-artists/" TargetMode="External"/><Relationship Id="rId2" Type="http://schemas.openxmlformats.org/officeDocument/2006/relationships/hyperlink" Target="https://magazine.artland.com/ai-art-creativity-controversy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npr.org/2023/02/07/1155185861/ai-generated-images-breach-copyright-law-artists-say" TargetMode="External"/><Relationship Id="rId11" Type="http://schemas.openxmlformats.org/officeDocument/2006/relationships/hyperlink" Target="https://www.britannica.com/topic/Why-does-AI-art-screw-up-hands-and-fingers-2230501" TargetMode="External"/><Relationship Id="rId5" Type="http://schemas.openxmlformats.org/officeDocument/2006/relationships/hyperlink" Target="https://www.rayceeartist.com/post/ai-art-controversy" TargetMode="External"/><Relationship Id="rId10" Type="http://schemas.openxmlformats.org/officeDocument/2006/relationships/hyperlink" Target="https://builtin.com/artificial-intelligence/ai-copyright" TargetMode="External"/><Relationship Id="rId4" Type="http://schemas.openxmlformats.org/officeDocument/2006/relationships/hyperlink" Target="https://www.altexsoft.com/blog/ai-image-generation/" TargetMode="External"/><Relationship Id="rId9" Type="http://schemas.openxmlformats.org/officeDocument/2006/relationships/hyperlink" Target="https://www.theguardian.com/world/2023/may/02/amnesty-international-ai-generated-images-criticism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Rectangle 97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Obraz 3" descr="Obraz zawierający zrzut ekranu, Proces cyfrowego montażu obrazów, Oprogramowanie gier wideo, Gra komputerowa&#10;&#10;Opis wygenerowany automatycznie">
            <a:extLst>
              <a:ext uri="{FF2B5EF4-FFF2-40B4-BE49-F238E27FC236}">
                <a16:creationId xmlns:a16="http://schemas.microsoft.com/office/drawing/2014/main" id="{62683A23-DA68-6175-8EED-2B22F6B7541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20179" r="-1" b="23557"/>
          <a:stretch/>
        </p:blipFill>
        <p:spPr>
          <a:xfrm>
            <a:off x="20" y="10"/>
            <a:ext cx="12191962" cy="6857990"/>
          </a:xfrm>
          <a:prstGeom prst="rect">
            <a:avLst/>
          </a:prstGeom>
        </p:spPr>
      </p:pic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1298223" y="1159993"/>
            <a:ext cx="9604962" cy="3063240"/>
          </a:xfrm>
        </p:spPr>
        <p:txBody>
          <a:bodyPr>
            <a:normAutofit/>
          </a:bodyPr>
          <a:lstStyle/>
          <a:p>
            <a:pPr algn="ctr">
              <a:lnSpc>
                <a:spcPct val="90000"/>
              </a:lnSpc>
            </a:pPr>
            <a:r>
              <a:rPr lang="pl-PL" sz="6800" b="1">
                <a:solidFill>
                  <a:schemeClr val="bg1"/>
                </a:solidFill>
                <a:latin typeface="Franklin Gothic"/>
                <a:ea typeface="+mj-lt"/>
                <a:cs typeface="+mj-lt"/>
              </a:rPr>
              <a:t>Kontrowersja w generowaniu obrazów AI</a:t>
            </a:r>
            <a:endParaRPr lang="pl-PL" sz="6800" b="1">
              <a:solidFill>
                <a:schemeClr val="bg1"/>
              </a:solidFill>
              <a:latin typeface="Franklin Gothic"/>
              <a:ea typeface="Calibri Light" panose="020F0302020204030204"/>
              <a:cs typeface="Calibri Light" panose="020F0302020204030204"/>
            </a:endParaRPr>
          </a:p>
        </p:txBody>
      </p:sp>
      <p:sp>
        <p:nvSpPr>
          <p:cNvPr id="100" name="Rectangle 6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bg1"/>
          </a:solidFill>
          <a:ln w="38100" cap="rnd">
            <a:solidFill>
              <a:schemeClr val="bg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ole tekstowe 2">
            <a:extLst>
              <a:ext uri="{FF2B5EF4-FFF2-40B4-BE49-F238E27FC236}">
                <a16:creationId xmlns:a16="http://schemas.microsoft.com/office/drawing/2014/main" id="{80321732-DB05-384D-2B31-6B53A9C12C7F}"/>
              </a:ext>
            </a:extLst>
          </p:cNvPr>
          <p:cNvSpPr txBox="1"/>
          <p:nvPr/>
        </p:nvSpPr>
        <p:spPr>
          <a:xfrm>
            <a:off x="8928847" y="6033246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l-PL" dirty="0">
                <a:solidFill>
                  <a:schemeClr val="bg1"/>
                </a:solidFill>
                <a:latin typeface="Franklin Gothic"/>
              </a:rPr>
              <a:t>Marcin Jarosiński</a:t>
            </a:r>
          </a:p>
          <a:p>
            <a:pPr algn="r"/>
            <a:r>
              <a:rPr lang="pl-PL">
                <a:solidFill>
                  <a:schemeClr val="bg1"/>
                </a:solidFill>
                <a:latin typeface="Franklin Gothic"/>
              </a:rPr>
              <a:t>41263</a:t>
            </a:r>
          </a:p>
        </p:txBody>
      </p:sp>
    </p:spTree>
    <p:extLst>
      <p:ext uri="{BB962C8B-B14F-4D97-AF65-F5344CB8AC3E}">
        <p14:creationId xmlns:p14="http://schemas.microsoft.com/office/powerpoint/2010/main" val="6503171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5">
            <a:extLst>
              <a:ext uri="{FF2B5EF4-FFF2-40B4-BE49-F238E27FC236}">
                <a16:creationId xmlns:a16="http://schemas.microsoft.com/office/drawing/2014/main" id="{2D2B266D-3625-4584-A5C3-7D3F672CF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Obraz 2" descr="Obraz zawierający osoba, Ludzka twarz, ubrania, Odzież ochronna&#10;&#10;Opis wygenerowany automatycznie">
            <a:extLst>
              <a:ext uri="{FF2B5EF4-FFF2-40B4-BE49-F238E27FC236}">
                <a16:creationId xmlns:a16="http://schemas.microsoft.com/office/drawing/2014/main" id="{A823B061-F43A-FAEE-3DC5-32F7C8370C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7923"/>
          <a:stretch/>
        </p:blipFill>
        <p:spPr>
          <a:xfrm>
            <a:off x="180279" y="161490"/>
            <a:ext cx="11827082" cy="6534092"/>
          </a:xfrm>
          <a:custGeom>
            <a:avLst/>
            <a:gdLst/>
            <a:ahLst/>
            <a:cxnLst/>
            <a:rect l="l" t="t" r="r" b="b"/>
            <a:pathLst>
              <a:path w="11827082" h="6534092">
                <a:moveTo>
                  <a:pt x="6610089" y="5"/>
                </a:moveTo>
                <a:cubicBezTo>
                  <a:pt x="6763993" y="-277"/>
                  <a:pt x="6862741" y="14300"/>
                  <a:pt x="6956523" y="21390"/>
                </a:cubicBezTo>
                <a:cubicBezTo>
                  <a:pt x="7271939" y="-12207"/>
                  <a:pt x="7581352" y="149"/>
                  <a:pt x="7768349" y="21390"/>
                </a:cubicBezTo>
                <a:lnTo>
                  <a:pt x="7831642" y="23688"/>
                </a:lnTo>
                <a:lnTo>
                  <a:pt x="7886307" y="21390"/>
                </a:lnTo>
                <a:cubicBezTo>
                  <a:pt x="7951978" y="17798"/>
                  <a:pt x="8007622" y="16567"/>
                  <a:pt x="8057445" y="16600"/>
                </a:cubicBezTo>
                <a:lnTo>
                  <a:pt x="8096254" y="17396"/>
                </a:lnTo>
                <a:lnTo>
                  <a:pt x="8199591" y="12947"/>
                </a:lnTo>
                <a:cubicBezTo>
                  <a:pt x="8247971" y="12558"/>
                  <a:pt x="8296272" y="14617"/>
                  <a:pt x="8344260" y="21390"/>
                </a:cubicBezTo>
                <a:lnTo>
                  <a:pt x="8355505" y="22738"/>
                </a:lnTo>
                <a:lnTo>
                  <a:pt x="8462217" y="21390"/>
                </a:lnTo>
                <a:cubicBezTo>
                  <a:pt x="8567700" y="16869"/>
                  <a:pt x="8666620" y="17239"/>
                  <a:pt x="8761697" y="18554"/>
                </a:cubicBezTo>
                <a:lnTo>
                  <a:pt x="8808871" y="19038"/>
                </a:lnTo>
                <a:lnTo>
                  <a:pt x="8941246" y="13930"/>
                </a:lnTo>
                <a:cubicBezTo>
                  <a:pt x="9040199" y="10800"/>
                  <a:pt x="9149474" y="10157"/>
                  <a:pt x="9260166" y="21390"/>
                </a:cubicBezTo>
                <a:lnTo>
                  <a:pt x="9339613" y="26448"/>
                </a:lnTo>
                <a:lnTo>
                  <a:pt x="9432845" y="28493"/>
                </a:lnTo>
                <a:cubicBezTo>
                  <a:pt x="9587011" y="31230"/>
                  <a:pt x="9744909" y="31599"/>
                  <a:pt x="9849954" y="21390"/>
                </a:cubicBezTo>
                <a:cubicBezTo>
                  <a:pt x="10060044" y="972"/>
                  <a:pt x="10204432" y="2657"/>
                  <a:pt x="10425865" y="21390"/>
                </a:cubicBezTo>
                <a:lnTo>
                  <a:pt x="10477895" y="25158"/>
                </a:lnTo>
                <a:lnTo>
                  <a:pt x="10566351" y="27751"/>
                </a:lnTo>
                <a:cubicBezTo>
                  <a:pt x="10727031" y="32755"/>
                  <a:pt x="10877889" y="35639"/>
                  <a:pt x="11001775" y="21390"/>
                </a:cubicBezTo>
                <a:cubicBezTo>
                  <a:pt x="11249546" y="-7108"/>
                  <a:pt x="11434553" y="12510"/>
                  <a:pt x="11813601" y="21390"/>
                </a:cubicBezTo>
                <a:cubicBezTo>
                  <a:pt x="11817928" y="208271"/>
                  <a:pt x="11818867" y="336567"/>
                  <a:pt x="11813601" y="475847"/>
                </a:cubicBezTo>
                <a:cubicBezTo>
                  <a:pt x="11808335" y="615127"/>
                  <a:pt x="11845853" y="1008651"/>
                  <a:pt x="11813601" y="1254916"/>
                </a:cubicBezTo>
                <a:cubicBezTo>
                  <a:pt x="11809570" y="1285699"/>
                  <a:pt x="11806768" y="1314174"/>
                  <a:pt x="11804923" y="1340777"/>
                </a:cubicBezTo>
                <a:lnTo>
                  <a:pt x="11803652" y="1373115"/>
                </a:lnTo>
                <a:lnTo>
                  <a:pt x="11804560" y="1395572"/>
                </a:lnTo>
                <a:cubicBezTo>
                  <a:pt x="11806656" y="1431340"/>
                  <a:pt x="11809600" y="1470662"/>
                  <a:pt x="11813601" y="1514605"/>
                </a:cubicBezTo>
                <a:cubicBezTo>
                  <a:pt x="11829606" y="1690380"/>
                  <a:pt x="11822955" y="1813845"/>
                  <a:pt x="11815628" y="1920902"/>
                </a:cubicBezTo>
                <a:lnTo>
                  <a:pt x="11811346" y="1995660"/>
                </a:lnTo>
                <a:lnTo>
                  <a:pt x="11813868" y="2104640"/>
                </a:lnTo>
                <a:lnTo>
                  <a:pt x="11817197" y="2264365"/>
                </a:lnTo>
                <a:lnTo>
                  <a:pt x="11821465" y="2306631"/>
                </a:lnTo>
                <a:cubicBezTo>
                  <a:pt x="11835170" y="2477814"/>
                  <a:pt x="11818400" y="2578773"/>
                  <a:pt x="11813601" y="2683208"/>
                </a:cubicBezTo>
                <a:cubicBezTo>
                  <a:pt x="11809487" y="2772725"/>
                  <a:pt x="11816027" y="2930030"/>
                  <a:pt x="11816192" y="3070653"/>
                </a:cubicBezTo>
                <a:lnTo>
                  <a:pt x="11813610" y="3202145"/>
                </a:lnTo>
                <a:lnTo>
                  <a:pt x="11813601" y="3267510"/>
                </a:lnTo>
                <a:cubicBezTo>
                  <a:pt x="11811419" y="3587194"/>
                  <a:pt x="11813535" y="3497122"/>
                  <a:pt x="11813601" y="3721967"/>
                </a:cubicBezTo>
                <a:cubicBezTo>
                  <a:pt x="11813617" y="3778178"/>
                  <a:pt x="11814293" y="3835214"/>
                  <a:pt x="11815131" y="3894088"/>
                </a:cubicBezTo>
                <a:lnTo>
                  <a:pt x="11816203" y="3972593"/>
                </a:lnTo>
                <a:lnTo>
                  <a:pt x="11816265" y="3973919"/>
                </a:lnTo>
                <a:cubicBezTo>
                  <a:pt x="11819902" y="4062998"/>
                  <a:pt x="11819694" y="4122248"/>
                  <a:pt x="11818174" y="4171327"/>
                </a:cubicBezTo>
                <a:lnTo>
                  <a:pt x="11817878" y="4178488"/>
                </a:lnTo>
                <a:lnTo>
                  <a:pt x="11818118" y="4277530"/>
                </a:lnTo>
                <a:cubicBezTo>
                  <a:pt x="11817612" y="4347824"/>
                  <a:pt x="11816272" y="4421987"/>
                  <a:pt x="11813601" y="4501036"/>
                </a:cubicBezTo>
                <a:cubicBezTo>
                  <a:pt x="11824398" y="4779554"/>
                  <a:pt x="11834923" y="4895505"/>
                  <a:pt x="11813601" y="5020415"/>
                </a:cubicBezTo>
                <a:cubicBezTo>
                  <a:pt x="11808270" y="5051643"/>
                  <a:pt x="11804885" y="5094410"/>
                  <a:pt x="11802984" y="5145366"/>
                </a:cubicBezTo>
                <a:lnTo>
                  <a:pt x="11802805" y="5153576"/>
                </a:lnTo>
                <a:lnTo>
                  <a:pt x="11813601" y="5280104"/>
                </a:lnTo>
                <a:cubicBezTo>
                  <a:pt x="11848339" y="5545832"/>
                  <a:pt x="11803810" y="5568088"/>
                  <a:pt x="11813601" y="5734561"/>
                </a:cubicBezTo>
                <a:cubicBezTo>
                  <a:pt x="11814825" y="5755370"/>
                  <a:pt x="11815354" y="5777180"/>
                  <a:pt x="11815391" y="5800160"/>
                </a:cubicBezTo>
                <a:lnTo>
                  <a:pt x="11814403" y="5861994"/>
                </a:lnTo>
                <a:lnTo>
                  <a:pt x="11814897" y="5940552"/>
                </a:lnTo>
                <a:cubicBezTo>
                  <a:pt x="11813455" y="6007961"/>
                  <a:pt x="11810716" y="6074118"/>
                  <a:pt x="11808410" y="6139030"/>
                </a:cubicBezTo>
                <a:lnTo>
                  <a:pt x="11805249" y="6294204"/>
                </a:lnTo>
                <a:lnTo>
                  <a:pt x="11806853" y="6377232"/>
                </a:lnTo>
                <a:lnTo>
                  <a:pt x="11813601" y="6513630"/>
                </a:lnTo>
                <a:cubicBezTo>
                  <a:pt x="11755932" y="6520071"/>
                  <a:pt x="11702085" y="6522123"/>
                  <a:pt x="11651008" y="6521869"/>
                </a:cubicBezTo>
                <a:lnTo>
                  <a:pt x="11606878" y="6520178"/>
                </a:lnTo>
                <a:lnTo>
                  <a:pt x="11480359" y="6526470"/>
                </a:lnTo>
                <a:cubicBezTo>
                  <a:pt x="11411497" y="6529079"/>
                  <a:pt x="11340067" y="6529281"/>
                  <a:pt x="11235913" y="6522672"/>
                </a:cubicBezTo>
                <a:lnTo>
                  <a:pt x="11167376" y="6517338"/>
                </a:lnTo>
                <a:lnTo>
                  <a:pt x="11118099" y="6519937"/>
                </a:lnTo>
                <a:cubicBezTo>
                  <a:pt x="11008080" y="6519923"/>
                  <a:pt x="10918905" y="6505169"/>
                  <a:pt x="10779737" y="6513630"/>
                </a:cubicBezTo>
                <a:lnTo>
                  <a:pt x="10756340" y="6513513"/>
                </a:lnTo>
                <a:lnTo>
                  <a:pt x="10748952" y="6514346"/>
                </a:lnTo>
                <a:cubicBezTo>
                  <a:pt x="10725838" y="6516206"/>
                  <a:pt x="10699773" y="6516641"/>
                  <a:pt x="10661780" y="6513630"/>
                </a:cubicBezTo>
                <a:lnTo>
                  <a:pt x="10643067" y="6512943"/>
                </a:lnTo>
                <a:lnTo>
                  <a:pt x="10627638" y="6512866"/>
                </a:lnTo>
                <a:lnTo>
                  <a:pt x="10598539" y="6511309"/>
                </a:lnTo>
                <a:lnTo>
                  <a:pt x="10590670" y="6511020"/>
                </a:lnTo>
                <a:cubicBezTo>
                  <a:pt x="10422654" y="6509230"/>
                  <a:pt x="10114537" y="6525711"/>
                  <a:pt x="9930443" y="6519069"/>
                </a:cubicBezTo>
                <a:lnTo>
                  <a:pt x="9908887" y="6517613"/>
                </a:lnTo>
                <a:lnTo>
                  <a:pt x="9697150" y="6531900"/>
                </a:lnTo>
                <a:cubicBezTo>
                  <a:pt x="9438634" y="6540253"/>
                  <a:pt x="9217380" y="6522684"/>
                  <a:pt x="9038128" y="6513630"/>
                </a:cubicBezTo>
                <a:lnTo>
                  <a:pt x="8901719" y="6509665"/>
                </a:lnTo>
                <a:lnTo>
                  <a:pt x="8766922" y="6512046"/>
                </a:lnTo>
                <a:cubicBezTo>
                  <a:pt x="8694433" y="6513288"/>
                  <a:pt x="8629372" y="6514112"/>
                  <a:pt x="8580175" y="6513630"/>
                </a:cubicBezTo>
                <a:lnTo>
                  <a:pt x="8571277" y="6513524"/>
                </a:lnTo>
                <a:lnTo>
                  <a:pt x="8462217" y="6513630"/>
                </a:lnTo>
                <a:cubicBezTo>
                  <a:pt x="8225188" y="6509968"/>
                  <a:pt x="7780127" y="6525503"/>
                  <a:pt x="7532434" y="6513630"/>
                </a:cubicBezTo>
                <a:lnTo>
                  <a:pt x="7448622" y="6511320"/>
                </a:lnTo>
                <a:lnTo>
                  <a:pt x="7428354" y="6513630"/>
                </a:lnTo>
                <a:cubicBezTo>
                  <a:pt x="7293248" y="6538560"/>
                  <a:pt x="7186080" y="6533261"/>
                  <a:pt x="7078782" y="6523679"/>
                </a:cubicBezTo>
                <a:lnTo>
                  <a:pt x="6973169" y="6513887"/>
                </a:lnTo>
                <a:lnTo>
                  <a:pt x="6954249" y="6514033"/>
                </a:lnTo>
                <a:cubicBezTo>
                  <a:pt x="6918701" y="6514123"/>
                  <a:pt x="6880374" y="6514018"/>
                  <a:pt x="6838566" y="6513630"/>
                </a:cubicBezTo>
                <a:lnTo>
                  <a:pt x="6790865" y="6514652"/>
                </a:lnTo>
                <a:lnTo>
                  <a:pt x="6717520" y="6518204"/>
                </a:lnTo>
                <a:lnTo>
                  <a:pt x="6690736" y="6516798"/>
                </a:lnTo>
                <a:lnTo>
                  <a:pt x="6604647" y="6518643"/>
                </a:lnTo>
                <a:cubicBezTo>
                  <a:pt x="6383546" y="6528740"/>
                  <a:pt x="6188571" y="6547337"/>
                  <a:pt x="5908782" y="6513630"/>
                </a:cubicBezTo>
                <a:lnTo>
                  <a:pt x="5827432" y="6506155"/>
                </a:lnTo>
                <a:lnTo>
                  <a:pt x="5818169" y="6505897"/>
                </a:lnTo>
                <a:cubicBezTo>
                  <a:pt x="5656134" y="6501940"/>
                  <a:pt x="5476891" y="6500561"/>
                  <a:pt x="5360626" y="6513630"/>
                </a:cubicBezTo>
                <a:cubicBezTo>
                  <a:pt x="5244362" y="6526700"/>
                  <a:pt x="5155294" y="6523407"/>
                  <a:pt x="5082581" y="6518492"/>
                </a:cubicBezTo>
                <a:lnTo>
                  <a:pt x="5011539" y="6513612"/>
                </a:lnTo>
                <a:lnTo>
                  <a:pt x="4978999" y="6513630"/>
                </a:lnTo>
                <a:lnTo>
                  <a:pt x="4947560" y="6512597"/>
                </a:lnTo>
                <a:lnTo>
                  <a:pt x="4902673" y="6513630"/>
                </a:lnTo>
                <a:cubicBezTo>
                  <a:pt x="4851834" y="6520217"/>
                  <a:pt x="4795188" y="6523001"/>
                  <a:pt x="4737076" y="6522747"/>
                </a:cubicBezTo>
                <a:lnTo>
                  <a:pt x="4649328" y="6518160"/>
                </a:lnTo>
                <a:lnTo>
                  <a:pt x="4624935" y="6519597"/>
                </a:lnTo>
                <a:cubicBezTo>
                  <a:pt x="4598495" y="6519851"/>
                  <a:pt x="4566987" y="6518389"/>
                  <a:pt x="4521046" y="6513630"/>
                </a:cubicBezTo>
                <a:lnTo>
                  <a:pt x="4456833" y="6510131"/>
                </a:lnTo>
                <a:lnTo>
                  <a:pt x="4343538" y="6512337"/>
                </a:lnTo>
                <a:cubicBezTo>
                  <a:pt x="4260681" y="6514690"/>
                  <a:pt x="4174545" y="6517475"/>
                  <a:pt x="4104725" y="6513630"/>
                </a:cubicBezTo>
                <a:cubicBezTo>
                  <a:pt x="3965085" y="6505941"/>
                  <a:pt x="3802107" y="6535988"/>
                  <a:pt x="3528815" y="6513630"/>
                </a:cubicBezTo>
                <a:lnTo>
                  <a:pt x="3407613" y="6504978"/>
                </a:lnTo>
                <a:lnTo>
                  <a:pt x="3251268" y="6513630"/>
                </a:lnTo>
                <a:cubicBezTo>
                  <a:pt x="3103602" y="6529652"/>
                  <a:pt x="3004932" y="6519904"/>
                  <a:pt x="2867035" y="6513929"/>
                </a:cubicBezTo>
                <a:lnTo>
                  <a:pt x="2840124" y="6513045"/>
                </a:lnTo>
                <a:lnTo>
                  <a:pt x="2834946" y="6513630"/>
                </a:lnTo>
                <a:cubicBezTo>
                  <a:pt x="2691933" y="6538293"/>
                  <a:pt x="2614008" y="6529004"/>
                  <a:pt x="2502859" y="6520536"/>
                </a:cubicBezTo>
                <a:lnTo>
                  <a:pt x="2442001" y="6517197"/>
                </a:lnTo>
                <a:lnTo>
                  <a:pt x="2438245" y="6517313"/>
                </a:lnTo>
                <a:cubicBezTo>
                  <a:pt x="2401807" y="6517985"/>
                  <a:pt x="2368299" y="6518156"/>
                  <a:pt x="2336678" y="6517988"/>
                </a:cubicBezTo>
                <a:lnTo>
                  <a:pt x="2185932" y="6514754"/>
                </a:lnTo>
                <a:lnTo>
                  <a:pt x="1960620" y="6520062"/>
                </a:lnTo>
                <a:cubicBezTo>
                  <a:pt x="1876521" y="6521810"/>
                  <a:pt x="1788378" y="6523022"/>
                  <a:pt x="1701155" y="6522387"/>
                </a:cubicBezTo>
                <a:lnTo>
                  <a:pt x="1589271" y="6518529"/>
                </a:lnTo>
                <a:lnTo>
                  <a:pt x="1539168" y="6519829"/>
                </a:lnTo>
                <a:cubicBezTo>
                  <a:pt x="1395291" y="6522782"/>
                  <a:pt x="1407110" y="6517174"/>
                  <a:pt x="1287620" y="6513630"/>
                </a:cubicBezTo>
                <a:cubicBezTo>
                  <a:pt x="1168131" y="6510087"/>
                  <a:pt x="1041230" y="6513238"/>
                  <a:pt x="932033" y="6514000"/>
                </a:cubicBezTo>
                <a:lnTo>
                  <a:pt x="918750" y="6513952"/>
                </a:lnTo>
                <a:lnTo>
                  <a:pt x="858917" y="6514806"/>
                </a:lnTo>
                <a:cubicBezTo>
                  <a:pt x="826932" y="6514879"/>
                  <a:pt x="792070" y="6514545"/>
                  <a:pt x="753341" y="6513630"/>
                </a:cubicBezTo>
                <a:cubicBezTo>
                  <a:pt x="443511" y="6506311"/>
                  <a:pt x="354936" y="6524642"/>
                  <a:pt x="17841" y="6513630"/>
                </a:cubicBezTo>
                <a:cubicBezTo>
                  <a:pt x="-956" y="6342673"/>
                  <a:pt x="-10467" y="6012653"/>
                  <a:pt x="17841" y="5799484"/>
                </a:cubicBezTo>
                <a:lnTo>
                  <a:pt x="19845" y="5756408"/>
                </a:lnTo>
                <a:lnTo>
                  <a:pt x="17841" y="5734561"/>
                </a:lnTo>
                <a:cubicBezTo>
                  <a:pt x="13149" y="5695472"/>
                  <a:pt x="12578" y="5648752"/>
                  <a:pt x="13918" y="5598323"/>
                </a:cubicBezTo>
                <a:lnTo>
                  <a:pt x="18180" y="5508699"/>
                </a:lnTo>
                <a:lnTo>
                  <a:pt x="16493" y="5477760"/>
                </a:lnTo>
                <a:cubicBezTo>
                  <a:pt x="8966" y="5369709"/>
                  <a:pt x="1889" y="5260695"/>
                  <a:pt x="17841" y="5150260"/>
                </a:cubicBezTo>
                <a:cubicBezTo>
                  <a:pt x="-3463" y="5038150"/>
                  <a:pt x="-2139" y="4857473"/>
                  <a:pt x="6850" y="4650409"/>
                </a:cubicBezTo>
                <a:lnTo>
                  <a:pt x="14633" y="4498670"/>
                </a:lnTo>
                <a:lnTo>
                  <a:pt x="14494" y="4495758"/>
                </a:lnTo>
                <a:cubicBezTo>
                  <a:pt x="12245" y="4421472"/>
                  <a:pt x="13025" y="4335511"/>
                  <a:pt x="14442" y="4243130"/>
                </a:cubicBezTo>
                <a:lnTo>
                  <a:pt x="16801" y="4091152"/>
                </a:lnTo>
                <a:lnTo>
                  <a:pt x="13537" y="4018512"/>
                </a:lnTo>
                <a:lnTo>
                  <a:pt x="17696" y="3920163"/>
                </a:lnTo>
                <a:lnTo>
                  <a:pt x="17841" y="3851812"/>
                </a:lnTo>
                <a:cubicBezTo>
                  <a:pt x="15571" y="3651484"/>
                  <a:pt x="26219" y="3546077"/>
                  <a:pt x="24551" y="3386181"/>
                </a:cubicBezTo>
                <a:lnTo>
                  <a:pt x="24397" y="3379573"/>
                </a:lnTo>
                <a:lnTo>
                  <a:pt x="22173" y="3327681"/>
                </a:lnTo>
                <a:cubicBezTo>
                  <a:pt x="20895" y="3304536"/>
                  <a:pt x="19446" y="3284181"/>
                  <a:pt x="17841" y="3267510"/>
                </a:cubicBezTo>
                <a:cubicBezTo>
                  <a:pt x="8213" y="3167488"/>
                  <a:pt x="-3113" y="2984082"/>
                  <a:pt x="3931" y="2799801"/>
                </a:cubicBezTo>
                <a:lnTo>
                  <a:pt x="4125" y="2797274"/>
                </a:lnTo>
                <a:lnTo>
                  <a:pt x="3717" y="2776150"/>
                </a:lnTo>
                <a:cubicBezTo>
                  <a:pt x="3237" y="2640023"/>
                  <a:pt x="7465" y="2516197"/>
                  <a:pt x="17841" y="2423520"/>
                </a:cubicBezTo>
                <a:cubicBezTo>
                  <a:pt x="20435" y="2400350"/>
                  <a:pt x="22069" y="2375698"/>
                  <a:pt x="22982" y="2349684"/>
                </a:cubicBezTo>
                <a:lnTo>
                  <a:pt x="23157" y="2331991"/>
                </a:lnTo>
                <a:lnTo>
                  <a:pt x="21648" y="2290240"/>
                </a:lnTo>
                <a:cubicBezTo>
                  <a:pt x="18695" y="2240502"/>
                  <a:pt x="15426" y="2193755"/>
                  <a:pt x="14054" y="2150784"/>
                </a:cubicBezTo>
                <a:lnTo>
                  <a:pt x="17291" y="2050968"/>
                </a:lnTo>
                <a:lnTo>
                  <a:pt x="12351" y="1872365"/>
                </a:lnTo>
                <a:cubicBezTo>
                  <a:pt x="11665" y="1799113"/>
                  <a:pt x="12859" y="1722821"/>
                  <a:pt x="17841" y="1644450"/>
                </a:cubicBezTo>
                <a:lnTo>
                  <a:pt x="21169" y="1569934"/>
                </a:lnTo>
                <a:lnTo>
                  <a:pt x="20488" y="1547698"/>
                </a:lnTo>
                <a:cubicBezTo>
                  <a:pt x="19568" y="1516527"/>
                  <a:pt x="18663" y="1483900"/>
                  <a:pt x="17841" y="1449683"/>
                </a:cubicBezTo>
                <a:cubicBezTo>
                  <a:pt x="11271" y="1175953"/>
                  <a:pt x="1415" y="1152151"/>
                  <a:pt x="17841" y="995226"/>
                </a:cubicBezTo>
                <a:lnTo>
                  <a:pt x="19885" y="968921"/>
                </a:lnTo>
                <a:lnTo>
                  <a:pt x="17841" y="930304"/>
                </a:lnTo>
                <a:cubicBezTo>
                  <a:pt x="7442" y="768208"/>
                  <a:pt x="7865" y="285783"/>
                  <a:pt x="17841" y="21390"/>
                </a:cubicBezTo>
                <a:cubicBezTo>
                  <a:pt x="147136" y="10433"/>
                  <a:pt x="296588" y="9602"/>
                  <a:pt x="440468" y="11925"/>
                </a:cubicBezTo>
                <a:lnTo>
                  <a:pt x="473966" y="12726"/>
                </a:lnTo>
                <a:lnTo>
                  <a:pt x="478805" y="12539"/>
                </a:lnTo>
                <a:lnTo>
                  <a:pt x="484496" y="12977"/>
                </a:lnTo>
                <a:lnTo>
                  <a:pt x="648894" y="16905"/>
                </a:lnTo>
                <a:cubicBezTo>
                  <a:pt x="714833" y="18773"/>
                  <a:pt x="776163" y="20559"/>
                  <a:pt x="829667" y="21390"/>
                </a:cubicBezTo>
                <a:lnTo>
                  <a:pt x="916694" y="22693"/>
                </a:lnTo>
                <a:lnTo>
                  <a:pt x="933747" y="21390"/>
                </a:lnTo>
                <a:cubicBezTo>
                  <a:pt x="1086511" y="12604"/>
                  <a:pt x="1591110" y="15003"/>
                  <a:pt x="1863531" y="21390"/>
                </a:cubicBezTo>
                <a:lnTo>
                  <a:pt x="1920387" y="22646"/>
                </a:lnTo>
                <a:lnTo>
                  <a:pt x="2054705" y="24358"/>
                </a:lnTo>
                <a:cubicBezTo>
                  <a:pt x="2107717" y="24456"/>
                  <a:pt x="2161143" y="23719"/>
                  <a:pt x="2217404" y="21390"/>
                </a:cubicBezTo>
                <a:cubicBezTo>
                  <a:pt x="2442445" y="12073"/>
                  <a:pt x="2732199" y="18194"/>
                  <a:pt x="2911273" y="21390"/>
                </a:cubicBezTo>
                <a:lnTo>
                  <a:pt x="3023675" y="20799"/>
                </a:lnTo>
                <a:lnTo>
                  <a:pt x="3093869" y="15816"/>
                </a:lnTo>
                <a:cubicBezTo>
                  <a:pt x="3182922" y="11551"/>
                  <a:pt x="3301373" y="10993"/>
                  <a:pt x="3429365" y="12165"/>
                </a:cubicBezTo>
                <a:lnTo>
                  <a:pt x="3575555" y="14425"/>
                </a:lnTo>
                <a:lnTo>
                  <a:pt x="3605772" y="13210"/>
                </a:lnTo>
                <a:cubicBezTo>
                  <a:pt x="3774503" y="6974"/>
                  <a:pt x="3960371" y="3465"/>
                  <a:pt x="4063093" y="21390"/>
                </a:cubicBezTo>
                <a:lnTo>
                  <a:pt x="4088792" y="24677"/>
                </a:lnTo>
                <a:lnTo>
                  <a:pt x="4129769" y="25744"/>
                </a:lnTo>
                <a:cubicBezTo>
                  <a:pt x="4269845" y="29597"/>
                  <a:pt x="4297423" y="30995"/>
                  <a:pt x="4403088" y="21390"/>
                </a:cubicBezTo>
                <a:cubicBezTo>
                  <a:pt x="4473592" y="10814"/>
                  <a:pt x="4858406" y="-6032"/>
                  <a:pt x="5096956" y="21390"/>
                </a:cubicBezTo>
                <a:lnTo>
                  <a:pt x="5251798" y="27914"/>
                </a:lnTo>
                <a:lnTo>
                  <a:pt x="5332872" y="21390"/>
                </a:lnTo>
                <a:cubicBezTo>
                  <a:pt x="5422885" y="11295"/>
                  <a:pt x="5502187" y="8863"/>
                  <a:pt x="5576462" y="10240"/>
                </a:cubicBezTo>
                <a:lnTo>
                  <a:pt x="5700011" y="17015"/>
                </a:lnTo>
                <a:lnTo>
                  <a:pt x="5761151" y="15143"/>
                </a:lnTo>
                <a:cubicBezTo>
                  <a:pt x="5846776" y="14123"/>
                  <a:pt x="5935566" y="15403"/>
                  <a:pt x="6026740" y="21390"/>
                </a:cubicBezTo>
                <a:lnTo>
                  <a:pt x="6161088" y="29209"/>
                </a:lnTo>
                <a:lnTo>
                  <a:pt x="6262655" y="21390"/>
                </a:lnTo>
                <a:cubicBezTo>
                  <a:pt x="6405549" y="5694"/>
                  <a:pt x="6517747" y="175"/>
                  <a:pt x="6610089" y="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9853587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E1A92768-C90D-4200-8975-84CC4D4BC9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Obraz 4" descr="Random vid I found. (Disney pixar ai art warning) | Fandom">
            <a:extLst>
              <a:ext uri="{FF2B5EF4-FFF2-40B4-BE49-F238E27FC236}">
                <a16:creationId xmlns:a16="http://schemas.microsoft.com/office/drawing/2014/main" id="{8B78172E-034A-0689-F31B-30F4D514A5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951" r="17607" b="2"/>
          <a:stretch/>
        </p:blipFill>
        <p:spPr>
          <a:xfrm>
            <a:off x="20" y="10"/>
            <a:ext cx="4003019" cy="3388883"/>
          </a:xfrm>
          <a:prstGeom prst="rect">
            <a:avLst/>
          </a:prstGeom>
        </p:spPr>
      </p:pic>
      <p:pic>
        <p:nvPicPr>
          <p:cNvPr id="6" name="Obraz 5" descr="Obraz zawierający tekst, zrzut ekranu&#10;&#10;Opis wygenerowany automatycznie">
            <a:extLst>
              <a:ext uri="{FF2B5EF4-FFF2-40B4-BE49-F238E27FC236}">
                <a16:creationId xmlns:a16="http://schemas.microsoft.com/office/drawing/2014/main" id="{8BEE2215-7EA4-BF0D-578C-CF2B01C4A8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4635" r="-3" b="20367"/>
          <a:stretch/>
        </p:blipFill>
        <p:spPr>
          <a:xfrm>
            <a:off x="8191610" y="3467663"/>
            <a:ext cx="4014047" cy="3383270"/>
          </a:xfrm>
          <a:prstGeom prst="rect">
            <a:avLst/>
          </a:prstGeom>
        </p:spPr>
      </p:pic>
      <p:pic>
        <p:nvPicPr>
          <p:cNvPr id="8" name="Obraz 7" descr="Obraz zawierający audytorium, Centrum sztuki, publiczność, Teatr&#10;&#10;Opis wygenerowany automatycznie">
            <a:extLst>
              <a:ext uri="{FF2B5EF4-FFF2-40B4-BE49-F238E27FC236}">
                <a16:creationId xmlns:a16="http://schemas.microsoft.com/office/drawing/2014/main" id="{041808B1-1BC1-2A5E-3849-BB0416D43B7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478" b="37741"/>
          <a:stretch/>
        </p:blipFill>
        <p:spPr>
          <a:xfrm>
            <a:off x="8188960" y="10"/>
            <a:ext cx="4003039" cy="3383270"/>
          </a:xfrm>
          <a:prstGeom prst="rect">
            <a:avLst/>
          </a:prstGeom>
        </p:spPr>
      </p:pic>
      <p:pic>
        <p:nvPicPr>
          <p:cNvPr id="10" name="Obraz 9" descr="Disney DISCORD">
            <a:extLst>
              <a:ext uri="{FF2B5EF4-FFF2-40B4-BE49-F238E27FC236}">
                <a16:creationId xmlns:a16="http://schemas.microsoft.com/office/drawing/2014/main" id="{39D6D5E8-F1BD-B706-62A2-8970A7DD6CC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6907" r="5" b="9232"/>
          <a:stretch/>
        </p:blipFill>
        <p:spPr>
          <a:xfrm>
            <a:off x="4094479" y="3469102"/>
            <a:ext cx="4014047" cy="3383280"/>
          </a:xfrm>
          <a:prstGeom prst="rect">
            <a:avLst/>
          </a:prstGeom>
        </p:spPr>
      </p:pic>
      <p:pic>
        <p:nvPicPr>
          <p:cNvPr id="4" name="Obraz 3" descr="Show me your best ai generated Pixar style posters - 9GAG">
            <a:extLst>
              <a:ext uri="{FF2B5EF4-FFF2-40B4-BE49-F238E27FC236}">
                <a16:creationId xmlns:a16="http://schemas.microsoft.com/office/drawing/2014/main" id="{797FDB8F-8B76-E3F4-B5BD-C45FC1FE54A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-1" b="10640"/>
          <a:stretch/>
        </p:blipFill>
        <p:spPr>
          <a:xfrm>
            <a:off x="4091793" y="-9593"/>
            <a:ext cx="3992034" cy="3388893"/>
          </a:xfrm>
          <a:prstGeom prst="rect">
            <a:avLst/>
          </a:prstGeom>
        </p:spPr>
      </p:pic>
      <p:pic>
        <p:nvPicPr>
          <p:cNvPr id="2" name="Obraz 1" descr="Obraz zawierający tekst, plakat, Ludzka twarz, kapelusz&#10;&#10;Opis wygenerowany automatycznie">
            <a:extLst>
              <a:ext uri="{FF2B5EF4-FFF2-40B4-BE49-F238E27FC236}">
                <a16:creationId xmlns:a16="http://schemas.microsoft.com/office/drawing/2014/main" id="{46CF8397-C912-FC79-79B9-830E18C51A5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4345" r="-180" b="7512"/>
          <a:stretch/>
        </p:blipFill>
        <p:spPr>
          <a:xfrm>
            <a:off x="-9994" y="3467925"/>
            <a:ext cx="4012652" cy="3385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4269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6D1DD1A-1291-C605-91C8-7872102B47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>
                <a:latin typeface="Franklin Gothic"/>
              </a:rPr>
              <a:t>Źródła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61874596-13E3-5BA3-DA11-C74A813DF6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77100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l-PL" sz="1600" dirty="0">
                <a:latin typeface="Franklin Gothic"/>
                <a:ea typeface="+mn-lt"/>
                <a:cs typeface="+mn-lt"/>
                <a:hlinkClick r:id="rId2"/>
              </a:rPr>
              <a:t>https://magazine.artland.com/ai-art-creativity-controversy/</a:t>
            </a:r>
            <a:endParaRPr lang="pl-PL" sz="1600">
              <a:latin typeface="Franklin Gothic"/>
              <a:ea typeface="+mn-lt"/>
              <a:cs typeface="+mn-lt"/>
            </a:endParaRPr>
          </a:p>
          <a:p>
            <a:r>
              <a:rPr lang="pl-PL" sz="1600" dirty="0">
                <a:latin typeface="Franklin Gothic"/>
                <a:ea typeface="+mn-lt"/>
                <a:cs typeface="+mn-lt"/>
                <a:hlinkClick r:id="rId3"/>
              </a:rPr>
              <a:t>https://www.washingtonpost.com/technology/interactive/2022/ai-image-generator/</a:t>
            </a:r>
            <a:endParaRPr lang="pl-PL" sz="1600">
              <a:latin typeface="Franklin Gothic"/>
            </a:endParaRPr>
          </a:p>
          <a:p>
            <a:r>
              <a:rPr lang="pl-PL" sz="1600" dirty="0">
                <a:latin typeface="Franklin Gothic"/>
                <a:ea typeface="+mn-lt"/>
                <a:cs typeface="+mn-lt"/>
                <a:hlinkClick r:id="rId4"/>
              </a:rPr>
              <a:t>https://www.altexsoft.com/blog/ai-image-generation/</a:t>
            </a:r>
            <a:endParaRPr lang="pl-PL" sz="1600">
              <a:latin typeface="Franklin Gothic"/>
            </a:endParaRPr>
          </a:p>
          <a:p>
            <a:r>
              <a:rPr lang="pl-PL" sz="1600" dirty="0">
                <a:latin typeface="Franklin Gothic"/>
                <a:ea typeface="+mn-lt"/>
                <a:cs typeface="+mn-lt"/>
                <a:hlinkClick r:id="rId5"/>
              </a:rPr>
              <a:t>https://www.rayceeartist.com/post/ai-art-controversy</a:t>
            </a:r>
            <a:endParaRPr lang="pl-PL" sz="1600">
              <a:latin typeface="Franklin Gothic"/>
            </a:endParaRPr>
          </a:p>
          <a:p>
            <a:r>
              <a:rPr lang="pl-PL" sz="1600" dirty="0">
                <a:latin typeface="Franklin Gothic"/>
                <a:ea typeface="+mn-lt"/>
                <a:cs typeface="+mn-lt"/>
                <a:hlinkClick r:id="rId6"/>
              </a:rPr>
              <a:t>https://www.npr.org/2023/02/07/1155185861/ai-generated-images-breach-copyright-law-artists-say</a:t>
            </a:r>
            <a:endParaRPr lang="pl-PL" sz="1600">
              <a:latin typeface="Franklin Gothic"/>
            </a:endParaRPr>
          </a:p>
          <a:p>
            <a:r>
              <a:rPr lang="pl-PL" sz="1600" dirty="0">
                <a:latin typeface="Franklin Gothic"/>
                <a:ea typeface="+mn-lt"/>
                <a:cs typeface="+mn-lt"/>
                <a:hlinkClick r:id="rId7"/>
              </a:rPr>
              <a:t>https://www.forbes.com/sites/bernardmarr/2023/08/08/is-generative-ai-stealing-from-artists/</a:t>
            </a:r>
            <a:endParaRPr lang="pl-PL" sz="1600">
              <a:latin typeface="Franklin Gothic"/>
            </a:endParaRPr>
          </a:p>
          <a:p>
            <a:r>
              <a:rPr lang="pl-PL" sz="1600" dirty="0">
                <a:latin typeface="Franklin Gothic"/>
                <a:ea typeface="+mn-lt"/>
                <a:cs typeface="+mn-lt"/>
                <a:hlinkClick r:id="rId8"/>
              </a:rPr>
              <a:t>https://www.nytimes.com/2022/09/02/technology/ai-artificial-intelligence-artists.html</a:t>
            </a:r>
            <a:endParaRPr lang="pl-PL" sz="1600">
              <a:latin typeface="Franklin Gothic"/>
            </a:endParaRPr>
          </a:p>
          <a:p>
            <a:r>
              <a:rPr lang="pl-PL" sz="1600" dirty="0">
                <a:latin typeface="Franklin Gothic"/>
                <a:ea typeface="+mn-lt"/>
                <a:cs typeface="+mn-lt"/>
                <a:hlinkClick r:id="rId9"/>
              </a:rPr>
              <a:t>https://www.theguardian.com/world/2023/may/02/amnesty-international-ai-generated-images-criticism</a:t>
            </a:r>
            <a:endParaRPr lang="pl-PL" sz="1600">
              <a:latin typeface="Franklin Gothic"/>
            </a:endParaRPr>
          </a:p>
          <a:p>
            <a:r>
              <a:rPr lang="pl-PL" sz="1600" dirty="0">
                <a:latin typeface="Franklin Gothic"/>
                <a:hlinkClick r:id="rId10"/>
              </a:rPr>
              <a:t>https://builtin.com/artificial-intelligence/ai-copyright</a:t>
            </a:r>
          </a:p>
          <a:p>
            <a:r>
              <a:rPr lang="pl-PL" sz="1600" dirty="0">
                <a:latin typeface="Franklin Gothic"/>
                <a:ea typeface="+mn-lt"/>
                <a:cs typeface="+mn-lt"/>
                <a:hlinkClick r:id="rId11"/>
              </a:rPr>
              <a:t>https://www.britannica.com/topic/Why-does-AI-art-screw-up-hands-and-fingers-2230501</a:t>
            </a:r>
            <a:endParaRPr lang="pl-PL" sz="1600" dirty="0">
              <a:latin typeface="Franklin Gothic"/>
            </a:endParaRPr>
          </a:p>
          <a:p>
            <a:endParaRPr lang="pl-PL" sz="1800" dirty="0">
              <a:latin typeface="Franklin Gothic"/>
            </a:endParaRPr>
          </a:p>
          <a:p>
            <a:endParaRPr lang="pl-PL" sz="1800" dirty="0">
              <a:latin typeface="Franklin Gothic"/>
            </a:endParaRPr>
          </a:p>
          <a:p>
            <a:endParaRPr lang="pl-PL" sz="1800">
              <a:latin typeface="Franklin Gothic"/>
            </a:endParaRPr>
          </a:p>
        </p:txBody>
      </p:sp>
    </p:spTree>
    <p:extLst>
      <p:ext uri="{BB962C8B-B14F-4D97-AF65-F5344CB8AC3E}">
        <p14:creationId xmlns:p14="http://schemas.microsoft.com/office/powerpoint/2010/main" val="5788656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294E14B1-C043-E83B-785D-329412E27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6600">
                <a:latin typeface="Franklin Gothic"/>
              </a:rPr>
              <a:t>SPIS</a:t>
            </a:r>
            <a:br>
              <a:rPr lang="en-US" sz="6600">
                <a:latin typeface="Franklin Gothic"/>
              </a:rPr>
            </a:br>
            <a:r>
              <a:rPr lang="en-US" sz="6600">
                <a:latin typeface="Franklin Gothic"/>
              </a:rPr>
              <a:t>TREŚCI</a:t>
            </a:r>
          </a:p>
        </p:txBody>
      </p:sp>
      <p:sp>
        <p:nvSpPr>
          <p:cNvPr id="26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5093" y="2563839"/>
            <a:ext cx="3931920" cy="27432"/>
          </a:xfrm>
          <a:custGeom>
            <a:avLst/>
            <a:gdLst>
              <a:gd name="connsiteX0" fmla="*/ 0 w 3931920"/>
              <a:gd name="connsiteY0" fmla="*/ 0 h 27432"/>
              <a:gd name="connsiteX1" fmla="*/ 733958 w 3931920"/>
              <a:gd name="connsiteY1" fmla="*/ 0 h 27432"/>
              <a:gd name="connsiteX2" fmla="*/ 1428598 w 3931920"/>
              <a:gd name="connsiteY2" fmla="*/ 0 h 27432"/>
              <a:gd name="connsiteX3" fmla="*/ 2123237 w 3931920"/>
              <a:gd name="connsiteY3" fmla="*/ 0 h 27432"/>
              <a:gd name="connsiteX4" fmla="*/ 2660599 w 3931920"/>
              <a:gd name="connsiteY4" fmla="*/ 0 h 27432"/>
              <a:gd name="connsiteX5" fmla="*/ 3237281 w 3931920"/>
              <a:gd name="connsiteY5" fmla="*/ 0 h 27432"/>
              <a:gd name="connsiteX6" fmla="*/ 3931920 w 3931920"/>
              <a:gd name="connsiteY6" fmla="*/ 0 h 27432"/>
              <a:gd name="connsiteX7" fmla="*/ 3931920 w 3931920"/>
              <a:gd name="connsiteY7" fmla="*/ 27432 h 27432"/>
              <a:gd name="connsiteX8" fmla="*/ 3276600 w 3931920"/>
              <a:gd name="connsiteY8" fmla="*/ 27432 h 27432"/>
              <a:gd name="connsiteX9" fmla="*/ 2739238 w 3931920"/>
              <a:gd name="connsiteY9" fmla="*/ 27432 h 27432"/>
              <a:gd name="connsiteX10" fmla="*/ 2201875 w 3931920"/>
              <a:gd name="connsiteY10" fmla="*/ 27432 h 27432"/>
              <a:gd name="connsiteX11" fmla="*/ 1507236 w 3931920"/>
              <a:gd name="connsiteY11" fmla="*/ 27432 h 27432"/>
              <a:gd name="connsiteX12" fmla="*/ 930554 w 3931920"/>
              <a:gd name="connsiteY12" fmla="*/ 27432 h 27432"/>
              <a:gd name="connsiteX13" fmla="*/ 0 w 3931920"/>
              <a:gd name="connsiteY13" fmla="*/ 27432 h 27432"/>
              <a:gd name="connsiteX14" fmla="*/ 0 w 3931920"/>
              <a:gd name="connsiteY14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931920" h="27432" fill="none" extrusionOk="0">
                <a:moveTo>
                  <a:pt x="0" y="0"/>
                </a:moveTo>
                <a:cubicBezTo>
                  <a:pt x="245351" y="16874"/>
                  <a:pt x="509174" y="13736"/>
                  <a:pt x="733958" y="0"/>
                </a:cubicBezTo>
                <a:cubicBezTo>
                  <a:pt x="958742" y="-13736"/>
                  <a:pt x="1245406" y="-17215"/>
                  <a:pt x="1428598" y="0"/>
                </a:cubicBezTo>
                <a:cubicBezTo>
                  <a:pt x="1611790" y="17215"/>
                  <a:pt x="1930525" y="20562"/>
                  <a:pt x="2123237" y="0"/>
                </a:cubicBezTo>
                <a:cubicBezTo>
                  <a:pt x="2315949" y="-20562"/>
                  <a:pt x="2485508" y="11332"/>
                  <a:pt x="2660599" y="0"/>
                </a:cubicBezTo>
                <a:cubicBezTo>
                  <a:pt x="2835690" y="-11332"/>
                  <a:pt x="3075198" y="-14809"/>
                  <a:pt x="3237281" y="0"/>
                </a:cubicBezTo>
                <a:cubicBezTo>
                  <a:pt x="3399364" y="14809"/>
                  <a:pt x="3745084" y="-4992"/>
                  <a:pt x="3931920" y="0"/>
                </a:cubicBezTo>
                <a:cubicBezTo>
                  <a:pt x="3930963" y="8431"/>
                  <a:pt x="3931571" y="14612"/>
                  <a:pt x="3931920" y="27432"/>
                </a:cubicBezTo>
                <a:cubicBezTo>
                  <a:pt x="3765435" y="40792"/>
                  <a:pt x="3452398" y="38703"/>
                  <a:pt x="3276600" y="27432"/>
                </a:cubicBezTo>
                <a:cubicBezTo>
                  <a:pt x="3100802" y="16161"/>
                  <a:pt x="2914889" y="26998"/>
                  <a:pt x="2739238" y="27432"/>
                </a:cubicBezTo>
                <a:cubicBezTo>
                  <a:pt x="2563587" y="27866"/>
                  <a:pt x="2395484" y="39154"/>
                  <a:pt x="2201875" y="27432"/>
                </a:cubicBezTo>
                <a:cubicBezTo>
                  <a:pt x="2008266" y="15710"/>
                  <a:pt x="1781367" y="4899"/>
                  <a:pt x="1507236" y="27432"/>
                </a:cubicBezTo>
                <a:cubicBezTo>
                  <a:pt x="1233105" y="49965"/>
                  <a:pt x="1075495" y="47542"/>
                  <a:pt x="930554" y="27432"/>
                </a:cubicBezTo>
                <a:cubicBezTo>
                  <a:pt x="785613" y="7322"/>
                  <a:pt x="268930" y="30433"/>
                  <a:pt x="0" y="27432"/>
                </a:cubicBezTo>
                <a:cubicBezTo>
                  <a:pt x="226" y="18208"/>
                  <a:pt x="-648" y="12891"/>
                  <a:pt x="0" y="0"/>
                </a:cubicBezTo>
                <a:close/>
              </a:path>
              <a:path w="3931920" h="27432" stroke="0" extrusionOk="0">
                <a:moveTo>
                  <a:pt x="0" y="0"/>
                </a:moveTo>
                <a:cubicBezTo>
                  <a:pt x="278269" y="4786"/>
                  <a:pt x="349028" y="-10422"/>
                  <a:pt x="616001" y="0"/>
                </a:cubicBezTo>
                <a:cubicBezTo>
                  <a:pt x="882974" y="10422"/>
                  <a:pt x="931617" y="-15515"/>
                  <a:pt x="1153363" y="0"/>
                </a:cubicBezTo>
                <a:cubicBezTo>
                  <a:pt x="1375109" y="15515"/>
                  <a:pt x="1704089" y="-3631"/>
                  <a:pt x="1887322" y="0"/>
                </a:cubicBezTo>
                <a:cubicBezTo>
                  <a:pt x="2070555" y="3631"/>
                  <a:pt x="2344155" y="2213"/>
                  <a:pt x="2503322" y="0"/>
                </a:cubicBezTo>
                <a:cubicBezTo>
                  <a:pt x="2662489" y="-2213"/>
                  <a:pt x="2976859" y="26691"/>
                  <a:pt x="3119323" y="0"/>
                </a:cubicBezTo>
                <a:cubicBezTo>
                  <a:pt x="3261787" y="-26691"/>
                  <a:pt x="3588171" y="-28651"/>
                  <a:pt x="3931920" y="0"/>
                </a:cubicBezTo>
                <a:cubicBezTo>
                  <a:pt x="3930565" y="9524"/>
                  <a:pt x="3930718" y="13975"/>
                  <a:pt x="3931920" y="27432"/>
                </a:cubicBezTo>
                <a:cubicBezTo>
                  <a:pt x="3664329" y="4021"/>
                  <a:pt x="3437686" y="14511"/>
                  <a:pt x="3276600" y="27432"/>
                </a:cubicBezTo>
                <a:cubicBezTo>
                  <a:pt x="3115514" y="40353"/>
                  <a:pt x="2913592" y="48967"/>
                  <a:pt x="2739238" y="27432"/>
                </a:cubicBezTo>
                <a:cubicBezTo>
                  <a:pt x="2564884" y="5897"/>
                  <a:pt x="2294049" y="39820"/>
                  <a:pt x="2083918" y="27432"/>
                </a:cubicBezTo>
                <a:cubicBezTo>
                  <a:pt x="1873787" y="15044"/>
                  <a:pt x="1718903" y="21388"/>
                  <a:pt x="1428598" y="27432"/>
                </a:cubicBezTo>
                <a:cubicBezTo>
                  <a:pt x="1138293" y="33476"/>
                  <a:pt x="952209" y="50441"/>
                  <a:pt x="812597" y="27432"/>
                </a:cubicBezTo>
                <a:cubicBezTo>
                  <a:pt x="672985" y="4423"/>
                  <a:pt x="305800" y="28240"/>
                  <a:pt x="0" y="27432"/>
                </a:cubicBezTo>
                <a:cubicBezTo>
                  <a:pt x="-800" y="16780"/>
                  <a:pt x="-583" y="12910"/>
                  <a:pt x="0" y="0"/>
                </a:cubicBezTo>
                <a:close/>
              </a:path>
            </a:pathLst>
          </a:custGeom>
          <a:solidFill>
            <a:srgbClr val="75CFDA"/>
          </a:solidFill>
          <a:ln w="38100" cap="rnd">
            <a:solidFill>
              <a:srgbClr val="75CFDA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ole tekstowe 3">
            <a:extLst>
              <a:ext uri="{FF2B5EF4-FFF2-40B4-BE49-F238E27FC236}">
                <a16:creationId xmlns:a16="http://schemas.microsoft.com/office/drawing/2014/main" id="{C7BE4E74-EC30-451E-97E7-4142DD1F47AB}"/>
              </a:ext>
            </a:extLst>
          </p:cNvPr>
          <p:cNvSpPr txBox="1"/>
          <p:nvPr/>
        </p:nvSpPr>
        <p:spPr>
          <a:xfrm>
            <a:off x="640080" y="2872899"/>
            <a:ext cx="4243589" cy="3320668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marL="342900" indent="-228600">
              <a:lnSpc>
                <a:spcPct val="110000"/>
              </a:lnSpc>
              <a:spcAft>
                <a:spcPts val="600"/>
              </a:spcAft>
              <a:buFont typeface="Arial,Sans-Serif"/>
              <a:buChar char="•"/>
            </a:pPr>
            <a:r>
              <a:rPr lang="en-US" dirty="0">
                <a:latin typeface="Franklin Gothic"/>
              </a:rPr>
              <a:t>W </a:t>
            </a:r>
            <a:r>
              <a:rPr lang="en-US" dirty="0" err="1">
                <a:latin typeface="Franklin Gothic"/>
              </a:rPr>
              <a:t>jaki</a:t>
            </a:r>
            <a:r>
              <a:rPr lang="en-US" dirty="0">
                <a:latin typeface="Franklin Gothic"/>
              </a:rPr>
              <a:t> </a:t>
            </a:r>
            <a:r>
              <a:rPr lang="en-US" dirty="0" err="1">
                <a:latin typeface="Franklin Gothic"/>
              </a:rPr>
              <a:t>sposób</a:t>
            </a:r>
            <a:r>
              <a:rPr lang="en-US" dirty="0">
                <a:latin typeface="Franklin Gothic"/>
              </a:rPr>
              <a:t> </a:t>
            </a:r>
            <a:r>
              <a:rPr lang="en-US" dirty="0" err="1">
                <a:latin typeface="Franklin Gothic"/>
              </a:rPr>
              <a:t>generowane</a:t>
            </a:r>
            <a:r>
              <a:rPr lang="en-US" dirty="0">
                <a:latin typeface="Franklin Gothic"/>
              </a:rPr>
              <a:t> </a:t>
            </a:r>
            <a:r>
              <a:rPr lang="en-US" dirty="0" err="1">
                <a:latin typeface="Franklin Gothic"/>
              </a:rPr>
              <a:t>są</a:t>
            </a:r>
            <a:r>
              <a:rPr lang="en-US" dirty="0">
                <a:latin typeface="Franklin Gothic"/>
              </a:rPr>
              <a:t> </a:t>
            </a:r>
            <a:r>
              <a:rPr lang="en-US" dirty="0" err="1">
                <a:latin typeface="Franklin Gothic"/>
              </a:rPr>
              <a:t>obrazy</a:t>
            </a:r>
            <a:r>
              <a:rPr lang="en-US" dirty="0">
                <a:latin typeface="Franklin Gothic"/>
              </a:rPr>
              <a:t>?</a:t>
            </a:r>
            <a:endParaRPr lang="pl-PL" dirty="0">
              <a:latin typeface="Franklin Gothic"/>
            </a:endParaRPr>
          </a:p>
          <a:p>
            <a:pPr marL="342900" indent="-228600">
              <a:lnSpc>
                <a:spcPct val="110000"/>
              </a:lnSpc>
              <a:spcAft>
                <a:spcPts val="600"/>
              </a:spcAft>
              <a:buFont typeface="Arial,Sans-Serif"/>
              <a:buChar char="•"/>
            </a:pPr>
            <a:r>
              <a:rPr lang="en-US" dirty="0" err="1">
                <a:latin typeface="Franklin Gothic"/>
              </a:rPr>
              <a:t>Artyści</a:t>
            </a:r>
            <a:r>
              <a:rPr lang="en-US" dirty="0">
                <a:latin typeface="Franklin Gothic"/>
              </a:rPr>
              <a:t> </a:t>
            </a:r>
            <a:r>
              <a:rPr lang="en-US" dirty="0" err="1">
                <a:latin typeface="Franklin Gothic"/>
              </a:rPr>
              <a:t>kontra</a:t>
            </a:r>
            <a:r>
              <a:rPr lang="en-US" dirty="0">
                <a:latin typeface="Franklin Gothic"/>
              </a:rPr>
              <a:t> AI</a:t>
            </a:r>
          </a:p>
          <a:p>
            <a:pPr marL="342900" indent="-228600">
              <a:lnSpc>
                <a:spcPct val="110000"/>
              </a:lnSpc>
              <a:spcAft>
                <a:spcPts val="600"/>
              </a:spcAft>
              <a:buFont typeface="Arial,Sans-Serif"/>
              <a:buChar char="•"/>
            </a:pPr>
            <a:r>
              <a:rPr lang="en-US" dirty="0" err="1">
                <a:latin typeface="Franklin Gothic"/>
              </a:rPr>
              <a:t>Niebezpieczeństwo</a:t>
            </a:r>
            <a:r>
              <a:rPr lang="en-US" dirty="0">
                <a:latin typeface="Franklin Gothic"/>
              </a:rPr>
              <a:t> </a:t>
            </a:r>
            <a:r>
              <a:rPr lang="en-US" dirty="0" err="1">
                <a:latin typeface="Franklin Gothic"/>
              </a:rPr>
              <a:t>związane</a:t>
            </a:r>
            <a:r>
              <a:rPr lang="en-US" dirty="0">
                <a:latin typeface="Franklin Gothic"/>
              </a:rPr>
              <a:t> z </a:t>
            </a:r>
            <a:r>
              <a:rPr lang="en-US" dirty="0" err="1">
                <a:latin typeface="Franklin Gothic"/>
              </a:rPr>
              <a:t>generowaniem</a:t>
            </a:r>
            <a:r>
              <a:rPr lang="en-US" dirty="0">
                <a:latin typeface="Franklin Gothic"/>
              </a:rPr>
              <a:t> </a:t>
            </a:r>
            <a:r>
              <a:rPr lang="en-US" dirty="0" err="1">
                <a:latin typeface="Franklin Gothic"/>
              </a:rPr>
              <a:t>obrazów</a:t>
            </a:r>
            <a:endParaRPr lang="en-US">
              <a:latin typeface="Franklin Gothic"/>
            </a:endParaRPr>
          </a:p>
          <a:p>
            <a:pPr marL="342900" indent="-228600">
              <a:lnSpc>
                <a:spcPct val="110000"/>
              </a:lnSpc>
              <a:spcAft>
                <a:spcPts val="600"/>
              </a:spcAft>
              <a:buFont typeface="Arial,Sans-Serif"/>
              <a:buChar char="•"/>
            </a:pPr>
            <a:r>
              <a:rPr lang="en-US" dirty="0" err="1">
                <a:latin typeface="Franklin Gothic"/>
              </a:rPr>
              <a:t>Źródła</a:t>
            </a:r>
            <a:endParaRPr lang="en-US" dirty="0" err="1"/>
          </a:p>
          <a:p>
            <a:pPr marL="34290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>
              <a:latin typeface="The Hand Bold"/>
            </a:endParaRPr>
          </a:p>
        </p:txBody>
      </p:sp>
      <p:pic>
        <p:nvPicPr>
          <p:cNvPr id="7" name="Obraz 6" descr="Obraz zawierający człowiek, sztuka, ubrania, osoba&#10;&#10;Opis wygenerowany automatycznie">
            <a:extLst>
              <a:ext uri="{FF2B5EF4-FFF2-40B4-BE49-F238E27FC236}">
                <a16:creationId xmlns:a16="http://schemas.microsoft.com/office/drawing/2014/main" id="{600BA732-47D1-EE97-01E7-CF3BEFCE0D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02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8619196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9D2268A-D939-4E78-91B6-6C7E46406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Symbol zastępczy zawartości 3" descr="Obraz zawierający budynek, miasto, światło, noc&#10;&#10;Opis wygenerowany automatycznie">
            <a:extLst>
              <a:ext uri="{FF2B5EF4-FFF2-40B4-BE49-F238E27FC236}">
                <a16:creationId xmlns:a16="http://schemas.microsoft.com/office/drawing/2014/main" id="{07AEC765-0A08-19D5-768A-0F4C095B87A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34498" b="9253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18CAEC40-D6AB-43DF-FE3D-3ABA659B9F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853673"/>
            <a:ext cx="4023360" cy="500479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pl-PL" sz="5000" dirty="0">
                <a:latin typeface="Franklin Gothic"/>
              </a:rPr>
              <a:t>W jaki sposób generowane są obrazy?</a:t>
            </a:r>
            <a:endParaRPr lang="pl-PL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CD2A6BB-36F2-879C-E869-D82AB4E948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99083" y="853673"/>
            <a:ext cx="5715000" cy="500479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2000" dirty="0" err="1">
                <a:solidFill>
                  <a:srgbClr val="D1D5DB"/>
                </a:solidFill>
                <a:latin typeface="Franklin Gothic"/>
                <a:ea typeface="+mn-lt"/>
                <a:cs typeface="+mn-lt"/>
              </a:rPr>
              <a:t>Sztuczna</a:t>
            </a:r>
            <a:r>
              <a:rPr lang="en-US" sz="2000" dirty="0">
                <a:solidFill>
                  <a:srgbClr val="D1D5DB"/>
                </a:solidFill>
                <a:latin typeface="Franklin Gothic"/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rgbClr val="D1D5DB"/>
                </a:solidFill>
                <a:latin typeface="Franklin Gothic"/>
                <a:ea typeface="+mn-lt"/>
                <a:cs typeface="+mn-lt"/>
              </a:rPr>
              <a:t>inteligencja</a:t>
            </a:r>
            <a:r>
              <a:rPr lang="en-US" sz="2000" dirty="0">
                <a:solidFill>
                  <a:srgbClr val="D1D5DB"/>
                </a:solidFill>
                <a:latin typeface="Franklin Gothic"/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rgbClr val="D1D5DB"/>
                </a:solidFill>
                <a:latin typeface="Franklin Gothic"/>
                <a:ea typeface="+mn-lt"/>
                <a:cs typeface="+mn-lt"/>
              </a:rPr>
              <a:t>generuje</a:t>
            </a:r>
            <a:r>
              <a:rPr lang="en-US" sz="2000" dirty="0">
                <a:solidFill>
                  <a:srgbClr val="D1D5DB"/>
                </a:solidFill>
                <a:latin typeface="Franklin Gothic"/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rgbClr val="D1D5DB"/>
                </a:solidFill>
                <a:latin typeface="Franklin Gothic"/>
                <a:ea typeface="+mn-lt"/>
                <a:cs typeface="+mn-lt"/>
              </a:rPr>
              <a:t>obrazy</a:t>
            </a:r>
            <a:r>
              <a:rPr lang="en-US" sz="2000" dirty="0">
                <a:solidFill>
                  <a:srgbClr val="D1D5DB"/>
                </a:solidFill>
                <a:latin typeface="Franklin Gothic"/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rgbClr val="D1D5DB"/>
                </a:solidFill>
                <a:latin typeface="Franklin Gothic"/>
                <a:ea typeface="+mn-lt"/>
                <a:cs typeface="+mn-lt"/>
              </a:rPr>
              <a:t>poprzez</a:t>
            </a:r>
            <a:r>
              <a:rPr lang="en-US" sz="2000" dirty="0">
                <a:solidFill>
                  <a:srgbClr val="D1D5DB"/>
                </a:solidFill>
                <a:latin typeface="Franklin Gothic"/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rgbClr val="D1D5DB"/>
                </a:solidFill>
                <a:latin typeface="Franklin Gothic"/>
                <a:ea typeface="+mn-lt"/>
                <a:cs typeface="+mn-lt"/>
              </a:rPr>
              <a:t>wykorzystanie</a:t>
            </a:r>
            <a:r>
              <a:rPr lang="en-US" sz="2000" dirty="0">
                <a:solidFill>
                  <a:srgbClr val="D1D5DB"/>
                </a:solidFill>
                <a:latin typeface="Franklin Gothic"/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rgbClr val="D1D5DB"/>
                </a:solidFill>
                <a:latin typeface="Franklin Gothic"/>
                <a:ea typeface="+mn-lt"/>
                <a:cs typeface="+mn-lt"/>
              </a:rPr>
              <a:t>sieci</a:t>
            </a:r>
            <a:r>
              <a:rPr lang="en-US" sz="2000" dirty="0">
                <a:solidFill>
                  <a:srgbClr val="D1D5DB"/>
                </a:solidFill>
                <a:latin typeface="Franklin Gothic"/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rgbClr val="D1D5DB"/>
                </a:solidFill>
                <a:latin typeface="Franklin Gothic"/>
                <a:ea typeface="+mn-lt"/>
                <a:cs typeface="+mn-lt"/>
              </a:rPr>
              <a:t>neuronowych</a:t>
            </a:r>
            <a:r>
              <a:rPr lang="en-US" sz="2000" dirty="0">
                <a:solidFill>
                  <a:srgbClr val="D1D5DB"/>
                </a:solidFill>
                <a:latin typeface="Franklin Gothic"/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rgbClr val="D1D5DB"/>
                </a:solidFill>
                <a:latin typeface="Franklin Gothic"/>
                <a:ea typeface="+mn-lt"/>
                <a:cs typeface="+mn-lt"/>
              </a:rPr>
              <a:t>lub</a:t>
            </a:r>
            <a:r>
              <a:rPr lang="en-US" sz="2000" dirty="0">
                <a:solidFill>
                  <a:srgbClr val="D1D5DB"/>
                </a:solidFill>
                <a:latin typeface="Franklin Gothic"/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rgbClr val="D1D5DB"/>
                </a:solidFill>
                <a:latin typeface="Franklin Gothic"/>
                <a:ea typeface="+mn-lt"/>
                <a:cs typeface="+mn-lt"/>
              </a:rPr>
              <a:t>innych</a:t>
            </a:r>
            <a:r>
              <a:rPr lang="en-US" sz="2000" dirty="0">
                <a:solidFill>
                  <a:srgbClr val="D1D5DB"/>
                </a:solidFill>
                <a:latin typeface="Franklin Gothic"/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rgbClr val="D1D5DB"/>
                </a:solidFill>
                <a:latin typeface="Franklin Gothic"/>
                <a:ea typeface="+mn-lt"/>
                <a:cs typeface="+mn-lt"/>
              </a:rPr>
              <a:t>algorytmów</a:t>
            </a:r>
            <a:r>
              <a:rPr lang="en-US" sz="2000" dirty="0">
                <a:solidFill>
                  <a:srgbClr val="D1D5DB"/>
                </a:solidFill>
                <a:latin typeface="Franklin Gothic"/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rgbClr val="D1D5DB"/>
                </a:solidFill>
                <a:latin typeface="Franklin Gothic"/>
                <a:ea typeface="+mn-lt"/>
                <a:cs typeface="+mn-lt"/>
              </a:rPr>
              <a:t>uczenia</a:t>
            </a:r>
            <a:r>
              <a:rPr lang="en-US" sz="2000" dirty="0">
                <a:solidFill>
                  <a:srgbClr val="D1D5DB"/>
                </a:solidFill>
                <a:latin typeface="Franklin Gothic"/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rgbClr val="D1D5DB"/>
                </a:solidFill>
                <a:latin typeface="Franklin Gothic"/>
                <a:ea typeface="+mn-lt"/>
                <a:cs typeface="+mn-lt"/>
              </a:rPr>
              <a:t>maszynowego</a:t>
            </a:r>
            <a:r>
              <a:rPr lang="en-US" sz="2000" dirty="0">
                <a:solidFill>
                  <a:srgbClr val="D1D5DB"/>
                </a:solidFill>
                <a:latin typeface="Franklin Gothic"/>
                <a:ea typeface="+mn-lt"/>
                <a:cs typeface="+mn-lt"/>
              </a:rPr>
              <a:t>. </a:t>
            </a:r>
            <a:r>
              <a:rPr lang="en-US" sz="2000" dirty="0" err="1">
                <a:solidFill>
                  <a:srgbClr val="D1D5DB"/>
                </a:solidFill>
                <a:latin typeface="Franklin Gothic"/>
                <a:ea typeface="+mn-lt"/>
                <a:cs typeface="+mn-lt"/>
              </a:rPr>
              <a:t>Te</a:t>
            </a:r>
            <a:r>
              <a:rPr lang="en-US" sz="2000" dirty="0">
                <a:solidFill>
                  <a:srgbClr val="D1D5DB"/>
                </a:solidFill>
                <a:latin typeface="Franklin Gothic"/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rgbClr val="D1D5DB"/>
                </a:solidFill>
                <a:latin typeface="Franklin Gothic"/>
                <a:ea typeface="+mn-lt"/>
                <a:cs typeface="+mn-lt"/>
              </a:rPr>
              <a:t>sieci</a:t>
            </a:r>
            <a:r>
              <a:rPr lang="en-US" sz="2000" dirty="0">
                <a:solidFill>
                  <a:srgbClr val="D1D5DB"/>
                </a:solidFill>
                <a:latin typeface="Franklin Gothic"/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rgbClr val="D1D5DB"/>
                </a:solidFill>
                <a:latin typeface="Franklin Gothic"/>
                <a:ea typeface="+mn-lt"/>
                <a:cs typeface="+mn-lt"/>
              </a:rPr>
              <a:t>są</a:t>
            </a:r>
            <a:r>
              <a:rPr lang="en-US" sz="2000" dirty="0">
                <a:solidFill>
                  <a:srgbClr val="D1D5DB"/>
                </a:solidFill>
                <a:latin typeface="Franklin Gothic"/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rgbClr val="D1D5DB"/>
                </a:solidFill>
                <a:latin typeface="Franklin Gothic"/>
                <a:ea typeface="+mn-lt"/>
                <a:cs typeface="+mn-lt"/>
              </a:rPr>
              <a:t>uczone</a:t>
            </a:r>
            <a:r>
              <a:rPr lang="en-US" sz="2000" dirty="0">
                <a:solidFill>
                  <a:srgbClr val="D1D5DB"/>
                </a:solidFill>
                <a:latin typeface="Franklin Gothic"/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rgbClr val="D1D5DB"/>
                </a:solidFill>
                <a:latin typeface="Franklin Gothic"/>
                <a:ea typeface="+mn-lt"/>
                <a:cs typeface="+mn-lt"/>
              </a:rPr>
              <a:t>na</a:t>
            </a:r>
            <a:r>
              <a:rPr lang="en-US" sz="2000" dirty="0">
                <a:solidFill>
                  <a:srgbClr val="D1D5DB"/>
                </a:solidFill>
                <a:latin typeface="Franklin Gothic"/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rgbClr val="D1D5DB"/>
                </a:solidFill>
                <a:latin typeface="Franklin Gothic"/>
                <a:ea typeface="+mn-lt"/>
                <a:cs typeface="+mn-lt"/>
              </a:rPr>
              <a:t>podstawie</a:t>
            </a:r>
            <a:r>
              <a:rPr lang="en-US" sz="2000" dirty="0">
                <a:solidFill>
                  <a:srgbClr val="D1D5DB"/>
                </a:solidFill>
                <a:latin typeface="Franklin Gothic"/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rgbClr val="D1D5DB"/>
                </a:solidFill>
                <a:latin typeface="Franklin Gothic"/>
                <a:ea typeface="+mn-lt"/>
                <a:cs typeface="+mn-lt"/>
              </a:rPr>
              <a:t>ogromnych</a:t>
            </a:r>
            <a:r>
              <a:rPr lang="en-US" sz="2000" dirty="0">
                <a:solidFill>
                  <a:srgbClr val="D1D5DB"/>
                </a:solidFill>
                <a:latin typeface="Franklin Gothic"/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rgbClr val="D1D5DB"/>
                </a:solidFill>
                <a:latin typeface="Franklin Gothic"/>
                <a:ea typeface="+mn-lt"/>
                <a:cs typeface="+mn-lt"/>
              </a:rPr>
              <a:t>zbiorów</a:t>
            </a:r>
            <a:r>
              <a:rPr lang="en-US" sz="2000" dirty="0">
                <a:solidFill>
                  <a:srgbClr val="D1D5DB"/>
                </a:solidFill>
                <a:latin typeface="Franklin Gothic"/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rgbClr val="D1D5DB"/>
                </a:solidFill>
                <a:latin typeface="Franklin Gothic"/>
                <a:ea typeface="+mn-lt"/>
                <a:cs typeface="+mn-lt"/>
              </a:rPr>
              <a:t>danych</a:t>
            </a:r>
            <a:r>
              <a:rPr lang="en-US" sz="2000" dirty="0">
                <a:solidFill>
                  <a:srgbClr val="D1D5DB"/>
                </a:solidFill>
                <a:latin typeface="Franklin Gothic"/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rgbClr val="D1D5DB"/>
                </a:solidFill>
                <a:latin typeface="Franklin Gothic"/>
                <a:ea typeface="+mn-lt"/>
                <a:cs typeface="+mn-lt"/>
              </a:rPr>
              <a:t>obrazowych</a:t>
            </a:r>
            <a:r>
              <a:rPr lang="en-US" sz="2000" dirty="0">
                <a:solidFill>
                  <a:srgbClr val="D1D5DB"/>
                </a:solidFill>
                <a:latin typeface="Franklin Gothic"/>
                <a:ea typeface="+mn-lt"/>
                <a:cs typeface="+mn-lt"/>
              </a:rPr>
              <a:t>. Proces </a:t>
            </a:r>
            <a:r>
              <a:rPr lang="en-US" sz="2000" dirty="0" err="1">
                <a:solidFill>
                  <a:srgbClr val="D1D5DB"/>
                </a:solidFill>
                <a:latin typeface="Franklin Gothic"/>
                <a:ea typeface="+mn-lt"/>
                <a:cs typeface="+mn-lt"/>
              </a:rPr>
              <a:t>generowania</a:t>
            </a:r>
            <a:r>
              <a:rPr lang="en-US" sz="2000" dirty="0">
                <a:solidFill>
                  <a:srgbClr val="D1D5DB"/>
                </a:solidFill>
                <a:latin typeface="Franklin Gothic"/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rgbClr val="D1D5DB"/>
                </a:solidFill>
                <a:latin typeface="Franklin Gothic"/>
                <a:ea typeface="+mn-lt"/>
                <a:cs typeface="+mn-lt"/>
              </a:rPr>
              <a:t>obrazów</a:t>
            </a:r>
            <a:r>
              <a:rPr lang="en-US" sz="2000" dirty="0">
                <a:solidFill>
                  <a:srgbClr val="D1D5DB"/>
                </a:solidFill>
                <a:latin typeface="Franklin Gothic"/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rgbClr val="D1D5DB"/>
                </a:solidFill>
                <a:latin typeface="Franklin Gothic"/>
                <a:ea typeface="+mn-lt"/>
                <a:cs typeface="+mn-lt"/>
              </a:rPr>
              <a:t>przez</a:t>
            </a:r>
            <a:r>
              <a:rPr lang="en-US" sz="2000" dirty="0">
                <a:solidFill>
                  <a:srgbClr val="D1D5DB"/>
                </a:solidFill>
                <a:latin typeface="Franklin Gothic"/>
                <a:ea typeface="+mn-lt"/>
                <a:cs typeface="+mn-lt"/>
              </a:rPr>
              <a:t> AI </a:t>
            </a:r>
            <a:r>
              <a:rPr lang="en-US" sz="2000" dirty="0" err="1">
                <a:solidFill>
                  <a:srgbClr val="D1D5DB"/>
                </a:solidFill>
                <a:latin typeface="Franklin Gothic"/>
                <a:ea typeface="+mn-lt"/>
                <a:cs typeface="+mn-lt"/>
              </a:rPr>
              <a:t>polega</a:t>
            </a:r>
            <a:r>
              <a:rPr lang="en-US" sz="2000" dirty="0">
                <a:solidFill>
                  <a:srgbClr val="D1D5DB"/>
                </a:solidFill>
                <a:latin typeface="Franklin Gothic"/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rgbClr val="D1D5DB"/>
                </a:solidFill>
                <a:latin typeface="Franklin Gothic"/>
                <a:ea typeface="+mn-lt"/>
                <a:cs typeface="+mn-lt"/>
              </a:rPr>
              <a:t>na</a:t>
            </a:r>
            <a:r>
              <a:rPr lang="en-US" sz="2000" dirty="0">
                <a:solidFill>
                  <a:srgbClr val="D1D5DB"/>
                </a:solidFill>
                <a:latin typeface="Franklin Gothic"/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rgbClr val="D1D5DB"/>
                </a:solidFill>
                <a:latin typeface="Franklin Gothic"/>
                <a:ea typeface="+mn-lt"/>
                <a:cs typeface="+mn-lt"/>
              </a:rPr>
              <a:t>tym</a:t>
            </a:r>
            <a:r>
              <a:rPr lang="en-US" sz="2000" dirty="0">
                <a:solidFill>
                  <a:srgbClr val="D1D5DB"/>
                </a:solidFill>
                <a:latin typeface="Franklin Gothic"/>
                <a:ea typeface="+mn-lt"/>
                <a:cs typeface="+mn-lt"/>
              </a:rPr>
              <a:t>, </a:t>
            </a:r>
            <a:r>
              <a:rPr lang="en-US" sz="2000" dirty="0" err="1">
                <a:solidFill>
                  <a:srgbClr val="D1D5DB"/>
                </a:solidFill>
                <a:latin typeface="Franklin Gothic"/>
                <a:ea typeface="+mn-lt"/>
                <a:cs typeface="+mn-lt"/>
              </a:rPr>
              <a:t>że</a:t>
            </a:r>
            <a:r>
              <a:rPr lang="en-US" sz="2000" dirty="0">
                <a:solidFill>
                  <a:srgbClr val="D1D5DB"/>
                </a:solidFill>
                <a:latin typeface="Franklin Gothic"/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rgbClr val="D1D5DB"/>
                </a:solidFill>
                <a:latin typeface="Franklin Gothic"/>
                <a:ea typeface="+mn-lt"/>
                <a:cs typeface="+mn-lt"/>
              </a:rPr>
              <a:t>sieć</a:t>
            </a:r>
            <a:r>
              <a:rPr lang="en-US" sz="2000" dirty="0">
                <a:solidFill>
                  <a:srgbClr val="D1D5DB"/>
                </a:solidFill>
                <a:latin typeface="Franklin Gothic"/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rgbClr val="D1D5DB"/>
                </a:solidFill>
                <a:latin typeface="Franklin Gothic"/>
                <a:ea typeface="+mn-lt"/>
                <a:cs typeface="+mn-lt"/>
              </a:rPr>
              <a:t>próbuje</a:t>
            </a:r>
            <a:r>
              <a:rPr lang="en-US" sz="2000" dirty="0">
                <a:solidFill>
                  <a:srgbClr val="D1D5DB"/>
                </a:solidFill>
                <a:latin typeface="Franklin Gothic"/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rgbClr val="D1D5DB"/>
                </a:solidFill>
                <a:latin typeface="Franklin Gothic"/>
                <a:ea typeface="+mn-lt"/>
                <a:cs typeface="+mn-lt"/>
              </a:rPr>
              <a:t>naśladować</a:t>
            </a:r>
            <a:r>
              <a:rPr lang="en-US" sz="2000" dirty="0">
                <a:solidFill>
                  <a:srgbClr val="D1D5DB"/>
                </a:solidFill>
                <a:latin typeface="Franklin Gothic"/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rgbClr val="D1D5DB"/>
                </a:solidFill>
                <a:latin typeface="Franklin Gothic"/>
                <a:ea typeface="+mn-lt"/>
                <a:cs typeface="+mn-lt"/>
              </a:rPr>
              <a:t>wzorce</a:t>
            </a:r>
            <a:r>
              <a:rPr lang="en-US" sz="2000" dirty="0">
                <a:solidFill>
                  <a:srgbClr val="D1D5DB"/>
                </a:solidFill>
                <a:latin typeface="Franklin Gothic"/>
                <a:ea typeface="+mn-lt"/>
                <a:cs typeface="+mn-lt"/>
              </a:rPr>
              <a:t>, </a:t>
            </a:r>
            <a:r>
              <a:rPr lang="en-US" sz="2000" dirty="0" err="1">
                <a:solidFill>
                  <a:srgbClr val="D1D5DB"/>
                </a:solidFill>
                <a:latin typeface="Franklin Gothic"/>
                <a:ea typeface="+mn-lt"/>
                <a:cs typeface="+mn-lt"/>
              </a:rPr>
              <a:t>struktury</a:t>
            </a:r>
            <a:r>
              <a:rPr lang="en-US" sz="2000" dirty="0">
                <a:solidFill>
                  <a:srgbClr val="D1D5DB"/>
                </a:solidFill>
                <a:latin typeface="Franklin Gothic"/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rgbClr val="D1D5DB"/>
                </a:solidFill>
                <a:latin typeface="Franklin Gothic"/>
                <a:ea typeface="+mn-lt"/>
                <a:cs typeface="+mn-lt"/>
              </a:rPr>
              <a:t>i</a:t>
            </a:r>
            <a:r>
              <a:rPr lang="en-US" sz="2000" dirty="0">
                <a:solidFill>
                  <a:srgbClr val="D1D5DB"/>
                </a:solidFill>
                <a:latin typeface="Franklin Gothic"/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rgbClr val="D1D5DB"/>
                </a:solidFill>
                <a:latin typeface="Franklin Gothic"/>
                <a:ea typeface="+mn-lt"/>
                <a:cs typeface="+mn-lt"/>
              </a:rPr>
              <a:t>cechy</a:t>
            </a:r>
            <a:r>
              <a:rPr lang="en-US" sz="2000" dirty="0">
                <a:solidFill>
                  <a:srgbClr val="D1D5DB"/>
                </a:solidFill>
                <a:latin typeface="Franklin Gothic"/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rgbClr val="D1D5DB"/>
                </a:solidFill>
                <a:latin typeface="Franklin Gothic"/>
                <a:ea typeface="+mn-lt"/>
                <a:cs typeface="+mn-lt"/>
              </a:rPr>
              <a:t>obecne</a:t>
            </a:r>
            <a:r>
              <a:rPr lang="en-US" sz="2000" dirty="0">
                <a:solidFill>
                  <a:srgbClr val="D1D5DB"/>
                </a:solidFill>
                <a:latin typeface="Franklin Gothic"/>
                <a:ea typeface="+mn-lt"/>
                <a:cs typeface="+mn-lt"/>
              </a:rPr>
              <a:t> w </a:t>
            </a:r>
            <a:r>
              <a:rPr lang="en-US" sz="2000" dirty="0" err="1">
                <a:solidFill>
                  <a:srgbClr val="D1D5DB"/>
                </a:solidFill>
                <a:latin typeface="Franklin Gothic"/>
                <a:ea typeface="+mn-lt"/>
                <a:cs typeface="+mn-lt"/>
              </a:rPr>
              <a:t>danych</a:t>
            </a:r>
            <a:r>
              <a:rPr lang="en-US" sz="2000" dirty="0">
                <a:solidFill>
                  <a:srgbClr val="D1D5DB"/>
                </a:solidFill>
                <a:latin typeface="Franklin Gothic"/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rgbClr val="D1D5DB"/>
                </a:solidFill>
                <a:latin typeface="Franklin Gothic"/>
                <a:ea typeface="+mn-lt"/>
                <a:cs typeface="+mn-lt"/>
              </a:rPr>
              <a:t>treningowych</a:t>
            </a:r>
            <a:r>
              <a:rPr lang="en-US" sz="2000" dirty="0">
                <a:solidFill>
                  <a:srgbClr val="D1D5DB"/>
                </a:solidFill>
                <a:latin typeface="Franklin Gothic"/>
                <a:ea typeface="+mn-lt"/>
                <a:cs typeface="+mn-lt"/>
              </a:rPr>
              <a:t>. Na </a:t>
            </a:r>
            <a:r>
              <a:rPr lang="en-US" sz="2000" dirty="0" err="1">
                <a:solidFill>
                  <a:srgbClr val="D1D5DB"/>
                </a:solidFill>
                <a:latin typeface="Franklin Gothic"/>
                <a:ea typeface="+mn-lt"/>
                <a:cs typeface="+mn-lt"/>
              </a:rPr>
              <a:t>podstawie</a:t>
            </a:r>
            <a:r>
              <a:rPr lang="en-US" sz="2000" dirty="0">
                <a:solidFill>
                  <a:srgbClr val="D1D5DB"/>
                </a:solidFill>
                <a:latin typeface="Franklin Gothic"/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rgbClr val="D1D5DB"/>
                </a:solidFill>
                <a:latin typeface="Franklin Gothic"/>
                <a:ea typeface="+mn-lt"/>
                <a:cs typeface="+mn-lt"/>
              </a:rPr>
              <a:t>tych</a:t>
            </a:r>
            <a:r>
              <a:rPr lang="en-US" sz="2000" dirty="0">
                <a:solidFill>
                  <a:srgbClr val="D1D5DB"/>
                </a:solidFill>
                <a:latin typeface="Franklin Gothic"/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rgbClr val="D1D5DB"/>
                </a:solidFill>
                <a:latin typeface="Franklin Gothic"/>
                <a:ea typeface="+mn-lt"/>
                <a:cs typeface="+mn-lt"/>
              </a:rPr>
              <a:t>wzorców</a:t>
            </a:r>
            <a:r>
              <a:rPr lang="en-US" sz="2000" dirty="0">
                <a:solidFill>
                  <a:srgbClr val="D1D5DB"/>
                </a:solidFill>
                <a:latin typeface="Franklin Gothic"/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rgbClr val="D1D5DB"/>
                </a:solidFill>
                <a:latin typeface="Franklin Gothic"/>
                <a:ea typeface="+mn-lt"/>
                <a:cs typeface="+mn-lt"/>
              </a:rPr>
              <a:t>sieć</a:t>
            </a:r>
            <a:r>
              <a:rPr lang="en-US" sz="2000" dirty="0">
                <a:solidFill>
                  <a:srgbClr val="D1D5DB"/>
                </a:solidFill>
                <a:latin typeface="Franklin Gothic"/>
                <a:ea typeface="+mn-lt"/>
                <a:cs typeface="+mn-lt"/>
              </a:rPr>
              <a:t> jest w </a:t>
            </a:r>
            <a:r>
              <a:rPr lang="en-US" sz="2000" dirty="0" err="1">
                <a:solidFill>
                  <a:srgbClr val="D1D5DB"/>
                </a:solidFill>
                <a:latin typeface="Franklin Gothic"/>
                <a:ea typeface="+mn-lt"/>
                <a:cs typeface="+mn-lt"/>
              </a:rPr>
              <a:t>stanie</a:t>
            </a:r>
            <a:r>
              <a:rPr lang="en-US" sz="2000" dirty="0">
                <a:solidFill>
                  <a:srgbClr val="D1D5DB"/>
                </a:solidFill>
                <a:latin typeface="Franklin Gothic"/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rgbClr val="D1D5DB"/>
                </a:solidFill>
                <a:latin typeface="Franklin Gothic"/>
                <a:ea typeface="+mn-lt"/>
                <a:cs typeface="+mn-lt"/>
              </a:rPr>
              <a:t>tworzyć</a:t>
            </a:r>
            <a:r>
              <a:rPr lang="en-US" sz="2000" dirty="0">
                <a:solidFill>
                  <a:srgbClr val="D1D5DB"/>
                </a:solidFill>
                <a:latin typeface="Franklin Gothic"/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rgbClr val="D1D5DB"/>
                </a:solidFill>
                <a:latin typeface="Franklin Gothic"/>
                <a:ea typeface="+mn-lt"/>
                <a:cs typeface="+mn-lt"/>
              </a:rPr>
              <a:t>nowe</a:t>
            </a:r>
            <a:r>
              <a:rPr lang="en-US" sz="2000" dirty="0">
                <a:solidFill>
                  <a:srgbClr val="D1D5DB"/>
                </a:solidFill>
                <a:latin typeface="Franklin Gothic"/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rgbClr val="D1D5DB"/>
                </a:solidFill>
                <a:latin typeface="Franklin Gothic"/>
                <a:ea typeface="+mn-lt"/>
                <a:cs typeface="+mn-lt"/>
              </a:rPr>
              <a:t>obrazy</a:t>
            </a:r>
            <a:r>
              <a:rPr lang="en-US" sz="2000" dirty="0">
                <a:solidFill>
                  <a:srgbClr val="D1D5DB"/>
                </a:solidFill>
                <a:latin typeface="Franklin Gothic"/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rgbClr val="D1D5DB"/>
                </a:solidFill>
                <a:latin typeface="Franklin Gothic"/>
                <a:ea typeface="+mn-lt"/>
                <a:cs typeface="+mn-lt"/>
              </a:rPr>
              <a:t>poprzez</a:t>
            </a:r>
            <a:r>
              <a:rPr lang="en-US" sz="2000" dirty="0">
                <a:solidFill>
                  <a:srgbClr val="D1D5DB"/>
                </a:solidFill>
                <a:latin typeface="Franklin Gothic"/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rgbClr val="D1D5DB"/>
                </a:solidFill>
                <a:latin typeface="Franklin Gothic"/>
                <a:ea typeface="+mn-lt"/>
                <a:cs typeface="+mn-lt"/>
              </a:rPr>
              <a:t>kombinowanie</a:t>
            </a:r>
            <a:r>
              <a:rPr lang="en-US" sz="2000" dirty="0">
                <a:solidFill>
                  <a:srgbClr val="D1D5DB"/>
                </a:solidFill>
                <a:latin typeface="Franklin Gothic"/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rgbClr val="D1D5DB"/>
                </a:solidFill>
                <a:latin typeface="Franklin Gothic"/>
                <a:ea typeface="+mn-lt"/>
                <a:cs typeface="+mn-lt"/>
              </a:rPr>
              <a:t>i</a:t>
            </a:r>
            <a:r>
              <a:rPr lang="en-US" sz="2000" dirty="0">
                <a:solidFill>
                  <a:srgbClr val="D1D5DB"/>
                </a:solidFill>
                <a:latin typeface="Franklin Gothic"/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rgbClr val="D1D5DB"/>
                </a:solidFill>
                <a:latin typeface="Franklin Gothic"/>
                <a:ea typeface="+mn-lt"/>
                <a:cs typeface="+mn-lt"/>
              </a:rPr>
              <a:t>modyfikowanie</a:t>
            </a:r>
            <a:r>
              <a:rPr lang="en-US" sz="2000" dirty="0">
                <a:solidFill>
                  <a:srgbClr val="D1D5DB"/>
                </a:solidFill>
                <a:latin typeface="Franklin Gothic"/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rgbClr val="D1D5DB"/>
                </a:solidFill>
                <a:latin typeface="Franklin Gothic"/>
                <a:ea typeface="+mn-lt"/>
                <a:cs typeface="+mn-lt"/>
              </a:rPr>
              <a:t>istniejących</a:t>
            </a:r>
            <a:r>
              <a:rPr lang="en-US" sz="2000" dirty="0">
                <a:solidFill>
                  <a:srgbClr val="D1D5DB"/>
                </a:solidFill>
                <a:latin typeface="Franklin Gothic"/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rgbClr val="D1D5DB"/>
                </a:solidFill>
                <a:latin typeface="Franklin Gothic"/>
                <a:ea typeface="+mn-lt"/>
                <a:cs typeface="+mn-lt"/>
              </a:rPr>
              <a:t>cech</a:t>
            </a:r>
            <a:r>
              <a:rPr lang="en-US" sz="2000" dirty="0">
                <a:solidFill>
                  <a:srgbClr val="D1D5DB"/>
                </a:solidFill>
                <a:latin typeface="Franklin Gothic"/>
                <a:ea typeface="+mn-lt"/>
                <a:cs typeface="+mn-lt"/>
              </a:rPr>
              <a:t>, a </a:t>
            </a:r>
            <a:r>
              <a:rPr lang="en-US" sz="2000" dirty="0" err="1">
                <a:solidFill>
                  <a:srgbClr val="D1D5DB"/>
                </a:solidFill>
                <a:latin typeface="Franklin Gothic"/>
                <a:ea typeface="+mn-lt"/>
                <a:cs typeface="+mn-lt"/>
              </a:rPr>
              <a:t>czasem</a:t>
            </a:r>
            <a:r>
              <a:rPr lang="en-US" sz="2000" dirty="0">
                <a:solidFill>
                  <a:srgbClr val="D1D5DB"/>
                </a:solidFill>
                <a:latin typeface="Franklin Gothic"/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rgbClr val="D1D5DB"/>
                </a:solidFill>
                <a:latin typeface="Franklin Gothic"/>
                <a:ea typeface="+mn-lt"/>
                <a:cs typeface="+mn-lt"/>
              </a:rPr>
              <a:t>także</a:t>
            </a:r>
            <a:r>
              <a:rPr lang="en-US" sz="2000" dirty="0">
                <a:solidFill>
                  <a:srgbClr val="D1D5DB"/>
                </a:solidFill>
                <a:latin typeface="Franklin Gothic"/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rgbClr val="D1D5DB"/>
                </a:solidFill>
                <a:latin typeface="Franklin Gothic"/>
                <a:ea typeface="+mn-lt"/>
                <a:cs typeface="+mn-lt"/>
              </a:rPr>
              <a:t>tworzenie</a:t>
            </a:r>
            <a:r>
              <a:rPr lang="en-US" sz="2000" dirty="0">
                <a:solidFill>
                  <a:srgbClr val="D1D5DB"/>
                </a:solidFill>
                <a:latin typeface="Franklin Gothic"/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rgbClr val="D1D5DB"/>
                </a:solidFill>
                <a:latin typeface="Franklin Gothic"/>
                <a:ea typeface="+mn-lt"/>
                <a:cs typeface="+mn-lt"/>
              </a:rPr>
              <a:t>zupełnie</a:t>
            </a:r>
            <a:r>
              <a:rPr lang="en-US" sz="2000" dirty="0">
                <a:solidFill>
                  <a:srgbClr val="D1D5DB"/>
                </a:solidFill>
                <a:latin typeface="Franklin Gothic"/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rgbClr val="D1D5DB"/>
                </a:solidFill>
                <a:latin typeface="Franklin Gothic"/>
                <a:ea typeface="+mn-lt"/>
                <a:cs typeface="+mn-lt"/>
              </a:rPr>
              <a:t>nowych</a:t>
            </a:r>
            <a:r>
              <a:rPr lang="en-US" sz="2000" dirty="0">
                <a:solidFill>
                  <a:srgbClr val="D1D5DB"/>
                </a:solidFill>
                <a:latin typeface="Franklin Gothic"/>
                <a:ea typeface="+mn-lt"/>
                <a:cs typeface="+mn-lt"/>
              </a:rPr>
              <a:t>.</a:t>
            </a:r>
            <a:endParaRPr lang="pl-PL" sz="2000" dirty="0">
              <a:latin typeface="Franklin Gothic"/>
            </a:endParaRPr>
          </a:p>
        </p:txBody>
      </p:sp>
      <p:sp>
        <p:nvSpPr>
          <p:cNvPr id="13" name="sketchy content container">
            <a:extLst>
              <a:ext uri="{FF2B5EF4-FFF2-40B4-BE49-F238E27FC236}">
                <a16:creationId xmlns:a16="http://schemas.microsoft.com/office/drawing/2014/main" id="{E0C43A58-225D-452D-8185-0D89D1EED8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18921" y="493776"/>
            <a:ext cx="6229604" cy="5722227"/>
          </a:xfrm>
          <a:custGeom>
            <a:avLst/>
            <a:gdLst>
              <a:gd name="connsiteX0" fmla="*/ 0 w 6229604"/>
              <a:gd name="connsiteY0" fmla="*/ 0 h 5722227"/>
              <a:gd name="connsiteX1" fmla="*/ 629882 w 6229604"/>
              <a:gd name="connsiteY1" fmla="*/ 0 h 5722227"/>
              <a:gd name="connsiteX2" fmla="*/ 1135172 w 6229604"/>
              <a:gd name="connsiteY2" fmla="*/ 0 h 5722227"/>
              <a:gd name="connsiteX3" fmla="*/ 1951943 w 6229604"/>
              <a:gd name="connsiteY3" fmla="*/ 0 h 5722227"/>
              <a:gd name="connsiteX4" fmla="*/ 2581825 w 6229604"/>
              <a:gd name="connsiteY4" fmla="*/ 0 h 5722227"/>
              <a:gd name="connsiteX5" fmla="*/ 3211707 w 6229604"/>
              <a:gd name="connsiteY5" fmla="*/ 0 h 5722227"/>
              <a:gd name="connsiteX6" fmla="*/ 4028477 w 6229604"/>
              <a:gd name="connsiteY6" fmla="*/ 0 h 5722227"/>
              <a:gd name="connsiteX7" fmla="*/ 4596063 w 6229604"/>
              <a:gd name="connsiteY7" fmla="*/ 0 h 5722227"/>
              <a:gd name="connsiteX8" fmla="*/ 5412834 w 6229604"/>
              <a:gd name="connsiteY8" fmla="*/ 0 h 5722227"/>
              <a:gd name="connsiteX9" fmla="*/ 6229604 w 6229604"/>
              <a:gd name="connsiteY9" fmla="*/ 0 h 5722227"/>
              <a:gd name="connsiteX10" fmla="*/ 6229604 w 6229604"/>
              <a:gd name="connsiteY10" fmla="*/ 635803 h 5722227"/>
              <a:gd name="connsiteX11" fmla="*/ 6229604 w 6229604"/>
              <a:gd name="connsiteY11" fmla="*/ 1271606 h 5722227"/>
              <a:gd name="connsiteX12" fmla="*/ 6229604 w 6229604"/>
              <a:gd name="connsiteY12" fmla="*/ 1964631 h 5722227"/>
              <a:gd name="connsiteX13" fmla="*/ 6229604 w 6229604"/>
              <a:gd name="connsiteY13" fmla="*/ 2428767 h 5722227"/>
              <a:gd name="connsiteX14" fmla="*/ 6229604 w 6229604"/>
              <a:gd name="connsiteY14" fmla="*/ 3064570 h 5722227"/>
              <a:gd name="connsiteX15" fmla="*/ 6229604 w 6229604"/>
              <a:gd name="connsiteY15" fmla="*/ 3700373 h 5722227"/>
              <a:gd name="connsiteX16" fmla="*/ 6229604 w 6229604"/>
              <a:gd name="connsiteY16" fmla="*/ 4336176 h 5722227"/>
              <a:gd name="connsiteX17" fmla="*/ 6229604 w 6229604"/>
              <a:gd name="connsiteY17" fmla="*/ 5029202 h 5722227"/>
              <a:gd name="connsiteX18" fmla="*/ 6229604 w 6229604"/>
              <a:gd name="connsiteY18" fmla="*/ 5722227 h 5722227"/>
              <a:gd name="connsiteX19" fmla="*/ 5475130 w 6229604"/>
              <a:gd name="connsiteY19" fmla="*/ 5722227 h 5722227"/>
              <a:gd name="connsiteX20" fmla="*/ 4907544 w 6229604"/>
              <a:gd name="connsiteY20" fmla="*/ 5722227 h 5722227"/>
              <a:gd name="connsiteX21" fmla="*/ 4090773 w 6229604"/>
              <a:gd name="connsiteY21" fmla="*/ 5722227 h 5722227"/>
              <a:gd name="connsiteX22" fmla="*/ 3398595 w 6229604"/>
              <a:gd name="connsiteY22" fmla="*/ 5722227 h 5722227"/>
              <a:gd name="connsiteX23" fmla="*/ 2831009 w 6229604"/>
              <a:gd name="connsiteY23" fmla="*/ 5722227 h 5722227"/>
              <a:gd name="connsiteX24" fmla="*/ 2138831 w 6229604"/>
              <a:gd name="connsiteY24" fmla="*/ 5722227 h 5722227"/>
              <a:gd name="connsiteX25" fmla="*/ 1633541 w 6229604"/>
              <a:gd name="connsiteY25" fmla="*/ 5722227 h 5722227"/>
              <a:gd name="connsiteX26" fmla="*/ 1128251 w 6229604"/>
              <a:gd name="connsiteY26" fmla="*/ 5722227 h 5722227"/>
              <a:gd name="connsiteX27" fmla="*/ 0 w 6229604"/>
              <a:gd name="connsiteY27" fmla="*/ 5722227 h 5722227"/>
              <a:gd name="connsiteX28" fmla="*/ 0 w 6229604"/>
              <a:gd name="connsiteY28" fmla="*/ 5200869 h 5722227"/>
              <a:gd name="connsiteX29" fmla="*/ 0 w 6229604"/>
              <a:gd name="connsiteY29" fmla="*/ 4450621 h 5722227"/>
              <a:gd name="connsiteX30" fmla="*/ 0 w 6229604"/>
              <a:gd name="connsiteY30" fmla="*/ 3872040 h 5722227"/>
              <a:gd name="connsiteX31" fmla="*/ 0 w 6229604"/>
              <a:gd name="connsiteY31" fmla="*/ 3407904 h 5722227"/>
              <a:gd name="connsiteX32" fmla="*/ 0 w 6229604"/>
              <a:gd name="connsiteY32" fmla="*/ 2714879 h 5722227"/>
              <a:gd name="connsiteX33" fmla="*/ 0 w 6229604"/>
              <a:gd name="connsiteY33" fmla="*/ 2193520 h 5722227"/>
              <a:gd name="connsiteX34" fmla="*/ 0 w 6229604"/>
              <a:gd name="connsiteY34" fmla="*/ 1500495 h 5722227"/>
              <a:gd name="connsiteX35" fmla="*/ 0 w 6229604"/>
              <a:gd name="connsiteY35" fmla="*/ 750248 h 5722227"/>
              <a:gd name="connsiteX36" fmla="*/ 0 w 6229604"/>
              <a:gd name="connsiteY36" fmla="*/ 0 h 5722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6229604" h="5722227" extrusionOk="0">
                <a:moveTo>
                  <a:pt x="0" y="0"/>
                </a:moveTo>
                <a:cubicBezTo>
                  <a:pt x="134765" y="733"/>
                  <a:pt x="359555" y="-15387"/>
                  <a:pt x="629882" y="0"/>
                </a:cubicBezTo>
                <a:cubicBezTo>
                  <a:pt x="900209" y="15387"/>
                  <a:pt x="965450" y="15937"/>
                  <a:pt x="1135172" y="0"/>
                </a:cubicBezTo>
                <a:cubicBezTo>
                  <a:pt x="1304894" y="-15937"/>
                  <a:pt x="1787212" y="10921"/>
                  <a:pt x="1951943" y="0"/>
                </a:cubicBezTo>
                <a:cubicBezTo>
                  <a:pt x="2116674" y="-10921"/>
                  <a:pt x="2378222" y="13313"/>
                  <a:pt x="2581825" y="0"/>
                </a:cubicBezTo>
                <a:cubicBezTo>
                  <a:pt x="2785428" y="-13313"/>
                  <a:pt x="2915218" y="19972"/>
                  <a:pt x="3211707" y="0"/>
                </a:cubicBezTo>
                <a:cubicBezTo>
                  <a:pt x="3508196" y="-19972"/>
                  <a:pt x="3832828" y="-34359"/>
                  <a:pt x="4028477" y="0"/>
                </a:cubicBezTo>
                <a:cubicBezTo>
                  <a:pt x="4224126" y="34359"/>
                  <a:pt x="4361257" y="4467"/>
                  <a:pt x="4596063" y="0"/>
                </a:cubicBezTo>
                <a:cubicBezTo>
                  <a:pt x="4830869" y="-4467"/>
                  <a:pt x="5091403" y="-7365"/>
                  <a:pt x="5412834" y="0"/>
                </a:cubicBezTo>
                <a:cubicBezTo>
                  <a:pt x="5734265" y="7365"/>
                  <a:pt x="6034988" y="-26786"/>
                  <a:pt x="6229604" y="0"/>
                </a:cubicBezTo>
                <a:cubicBezTo>
                  <a:pt x="6208296" y="256153"/>
                  <a:pt x="6219810" y="335049"/>
                  <a:pt x="6229604" y="635803"/>
                </a:cubicBezTo>
                <a:cubicBezTo>
                  <a:pt x="6239398" y="936557"/>
                  <a:pt x="6230184" y="1092448"/>
                  <a:pt x="6229604" y="1271606"/>
                </a:cubicBezTo>
                <a:cubicBezTo>
                  <a:pt x="6229024" y="1450764"/>
                  <a:pt x="6217841" y="1797531"/>
                  <a:pt x="6229604" y="1964631"/>
                </a:cubicBezTo>
                <a:cubicBezTo>
                  <a:pt x="6241367" y="2131731"/>
                  <a:pt x="6220367" y="2235822"/>
                  <a:pt x="6229604" y="2428767"/>
                </a:cubicBezTo>
                <a:cubicBezTo>
                  <a:pt x="6238841" y="2621712"/>
                  <a:pt x="6220929" y="2925917"/>
                  <a:pt x="6229604" y="3064570"/>
                </a:cubicBezTo>
                <a:cubicBezTo>
                  <a:pt x="6238279" y="3203223"/>
                  <a:pt x="6256755" y="3501958"/>
                  <a:pt x="6229604" y="3700373"/>
                </a:cubicBezTo>
                <a:cubicBezTo>
                  <a:pt x="6202453" y="3898788"/>
                  <a:pt x="6201714" y="4046823"/>
                  <a:pt x="6229604" y="4336176"/>
                </a:cubicBezTo>
                <a:cubicBezTo>
                  <a:pt x="6257494" y="4625529"/>
                  <a:pt x="6258821" y="4774033"/>
                  <a:pt x="6229604" y="5029202"/>
                </a:cubicBezTo>
                <a:cubicBezTo>
                  <a:pt x="6200387" y="5284371"/>
                  <a:pt x="6233334" y="5383875"/>
                  <a:pt x="6229604" y="5722227"/>
                </a:cubicBezTo>
                <a:cubicBezTo>
                  <a:pt x="6016393" y="5707881"/>
                  <a:pt x="5684528" y="5751176"/>
                  <a:pt x="5475130" y="5722227"/>
                </a:cubicBezTo>
                <a:cubicBezTo>
                  <a:pt x="5265732" y="5693278"/>
                  <a:pt x="5082862" y="5732690"/>
                  <a:pt x="4907544" y="5722227"/>
                </a:cubicBezTo>
                <a:cubicBezTo>
                  <a:pt x="4732226" y="5711764"/>
                  <a:pt x="4474837" y="5716289"/>
                  <a:pt x="4090773" y="5722227"/>
                </a:cubicBezTo>
                <a:cubicBezTo>
                  <a:pt x="3706709" y="5728165"/>
                  <a:pt x="3645902" y="5723973"/>
                  <a:pt x="3398595" y="5722227"/>
                </a:cubicBezTo>
                <a:cubicBezTo>
                  <a:pt x="3151288" y="5720481"/>
                  <a:pt x="3001606" y="5732695"/>
                  <a:pt x="2831009" y="5722227"/>
                </a:cubicBezTo>
                <a:cubicBezTo>
                  <a:pt x="2660412" y="5711759"/>
                  <a:pt x="2424161" y="5689878"/>
                  <a:pt x="2138831" y="5722227"/>
                </a:cubicBezTo>
                <a:cubicBezTo>
                  <a:pt x="1853501" y="5754576"/>
                  <a:pt x="1788223" y="5720540"/>
                  <a:pt x="1633541" y="5722227"/>
                </a:cubicBezTo>
                <a:cubicBezTo>
                  <a:pt x="1478859" y="5723915"/>
                  <a:pt x="1324151" y="5739059"/>
                  <a:pt x="1128251" y="5722227"/>
                </a:cubicBezTo>
                <a:cubicBezTo>
                  <a:pt x="932351" y="5705396"/>
                  <a:pt x="522340" y="5691488"/>
                  <a:pt x="0" y="5722227"/>
                </a:cubicBezTo>
                <a:cubicBezTo>
                  <a:pt x="-8445" y="5596771"/>
                  <a:pt x="-11215" y="5344833"/>
                  <a:pt x="0" y="5200869"/>
                </a:cubicBezTo>
                <a:cubicBezTo>
                  <a:pt x="11215" y="5056905"/>
                  <a:pt x="20310" y="4693766"/>
                  <a:pt x="0" y="4450621"/>
                </a:cubicBezTo>
                <a:cubicBezTo>
                  <a:pt x="-20310" y="4207476"/>
                  <a:pt x="817" y="4075053"/>
                  <a:pt x="0" y="3872040"/>
                </a:cubicBezTo>
                <a:cubicBezTo>
                  <a:pt x="-817" y="3669027"/>
                  <a:pt x="-21729" y="3595882"/>
                  <a:pt x="0" y="3407904"/>
                </a:cubicBezTo>
                <a:cubicBezTo>
                  <a:pt x="21729" y="3219926"/>
                  <a:pt x="-30605" y="3052469"/>
                  <a:pt x="0" y="2714879"/>
                </a:cubicBezTo>
                <a:cubicBezTo>
                  <a:pt x="30605" y="2377289"/>
                  <a:pt x="-16081" y="2430808"/>
                  <a:pt x="0" y="2193520"/>
                </a:cubicBezTo>
                <a:cubicBezTo>
                  <a:pt x="16081" y="1956232"/>
                  <a:pt x="18120" y="1817979"/>
                  <a:pt x="0" y="1500495"/>
                </a:cubicBezTo>
                <a:cubicBezTo>
                  <a:pt x="-18120" y="1183011"/>
                  <a:pt x="23969" y="972269"/>
                  <a:pt x="0" y="750248"/>
                </a:cubicBezTo>
                <a:cubicBezTo>
                  <a:pt x="-23969" y="528227"/>
                  <a:pt x="-3769" y="358360"/>
                  <a:pt x="0" y="0"/>
                </a:cubicBezTo>
                <a:close/>
              </a:path>
            </a:pathLst>
          </a:custGeom>
          <a:noFill/>
          <a:ln w="25400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1308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 descr="Obraz zawierający tekst, zrzut ekranu, Czcionka&#10;&#10;Opis wygenerowany automatycznie">
            <a:extLst>
              <a:ext uri="{FF2B5EF4-FFF2-40B4-BE49-F238E27FC236}">
                <a16:creationId xmlns:a16="http://schemas.microsoft.com/office/drawing/2014/main" id="{8A939E19-2763-FDBB-30A5-44B46A5248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5140" y="343054"/>
            <a:ext cx="3400481" cy="2499353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3B4FF89-C45F-4E24-B963-61E855708F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23671" y="0"/>
            <a:ext cx="7315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Obraz 4" descr="Obraz zawierający tekst, kolaż, zrzut ekranu, projekt graficzny&#10;&#10;Opis wygenerowany automatycznie">
            <a:extLst>
              <a:ext uri="{FF2B5EF4-FFF2-40B4-BE49-F238E27FC236}">
                <a16:creationId xmlns:a16="http://schemas.microsoft.com/office/drawing/2014/main" id="{B9C31E11-66DF-8EA2-8C33-82E5407682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5068" y="559612"/>
            <a:ext cx="3401568" cy="2066239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14F25C03-EF67-4344-8AEA-7B3FA0DED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07836" y="0"/>
            <a:ext cx="7315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Obraz 5" descr="Obraz zawierający tekst, sztuka&#10;&#10;Opis wygenerowany automatycznie">
            <a:extLst>
              <a:ext uri="{FF2B5EF4-FFF2-40B4-BE49-F238E27FC236}">
                <a16:creationId xmlns:a16="http://schemas.microsoft.com/office/drawing/2014/main" id="{8B43A7E2-4967-5B9A-97D2-877DF5882D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550" y="3783659"/>
            <a:ext cx="3200400" cy="2752344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F74793DE-3651-410B-B243-8F0B1468E6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059424" y="-2665476"/>
            <a:ext cx="73152" cy="121889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Obraz 7" descr="Obraz zawierający tekst, osoba, człowiek, sztuka&#10;&#10;Opis wygenerowany automatycznie">
            <a:extLst>
              <a:ext uri="{FF2B5EF4-FFF2-40B4-BE49-F238E27FC236}">
                <a16:creationId xmlns:a16="http://schemas.microsoft.com/office/drawing/2014/main" id="{E6E8E69B-03C7-2AD6-A14E-951CA56687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25615" y="3783923"/>
            <a:ext cx="3209730" cy="2752344"/>
          </a:xfrm>
          <a:prstGeom prst="rect">
            <a:avLst/>
          </a:prstGeom>
        </p:spPr>
      </p:pic>
      <p:pic>
        <p:nvPicPr>
          <p:cNvPr id="7" name="Obraz 6" descr="Obraz zawierający tekst, zrzut ekranu, sztuka, design&#10;&#10;Opis wygenerowany automatycznie">
            <a:extLst>
              <a:ext uri="{FF2B5EF4-FFF2-40B4-BE49-F238E27FC236}">
                <a16:creationId xmlns:a16="http://schemas.microsoft.com/office/drawing/2014/main" id="{5A589E82-4643-C284-6FA4-879588ABD8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35129" y="3783923"/>
            <a:ext cx="3387500" cy="2752344"/>
          </a:xfrm>
          <a:prstGeom prst="rect">
            <a:avLst/>
          </a:prstGeom>
        </p:spPr>
      </p:pic>
      <p:pic>
        <p:nvPicPr>
          <p:cNvPr id="3" name="Obraz 2" descr="Obraz zawierający Proces cyfrowego montażu obrazów, Gra komputerowa, zrzut ekranu, modelowanie 3D&#10;&#10;Opis wygenerowany automatycznie">
            <a:extLst>
              <a:ext uri="{FF2B5EF4-FFF2-40B4-BE49-F238E27FC236}">
                <a16:creationId xmlns:a16="http://schemas.microsoft.com/office/drawing/2014/main" id="{CAAE456D-6E68-4A7D-07D2-A57E32FFD6D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9458" y="323352"/>
            <a:ext cx="3401568" cy="2542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8321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/>
            <a:ahLst/>
            <a:cxnLst/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Obraz 3" descr="Obraz zawierający kreskówka, Kreskówka, rysowanie, ilustracja&#10;&#10;Opis wygenerowany automatycznie">
            <a:extLst>
              <a:ext uri="{FF2B5EF4-FFF2-40B4-BE49-F238E27FC236}">
                <a16:creationId xmlns:a16="http://schemas.microsoft.com/office/drawing/2014/main" id="{8503BD92-5D20-7885-CB4C-D455C0A8EC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27897" r="-1" b="15839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C7C58B90-750F-794B-001A-EED063A394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4734033"/>
            <a:ext cx="9144000" cy="1132145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8000" err="1">
                <a:latin typeface="Franklin Gothic"/>
              </a:rPr>
              <a:t>Artyści</a:t>
            </a:r>
            <a:r>
              <a:rPr lang="en-US" sz="8000" dirty="0">
                <a:latin typeface="Franklin Gothic"/>
              </a:rPr>
              <a:t> </a:t>
            </a:r>
            <a:r>
              <a:rPr lang="en-US" sz="8000" err="1">
                <a:latin typeface="Franklin Gothic"/>
              </a:rPr>
              <a:t>kontra</a:t>
            </a:r>
            <a:r>
              <a:rPr lang="en-US" sz="8000" dirty="0">
                <a:latin typeface="Franklin Gothic"/>
              </a:rPr>
              <a:t> AI</a:t>
            </a:r>
            <a:endParaRPr lang="pl-PL" sz="7200" dirty="0"/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97283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BDD1931-9E86-4402-9A68-33A2D9EF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199" y="1709928"/>
            <a:ext cx="10515600" cy="27432"/>
          </a:xfrm>
          <a:custGeom>
            <a:avLst/>
            <a:gdLst/>
            <a:ahLst/>
            <a:cxnLst/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3CE8AF5E-D374-4CF1-90CC-35CF73B81C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0936" y="2386584"/>
            <a:ext cx="4114800" cy="18288"/>
          </a:xfrm>
          <a:custGeom>
            <a:avLst/>
            <a:gdLst>
              <a:gd name="connsiteX0" fmla="*/ 0 w 4114800"/>
              <a:gd name="connsiteY0" fmla="*/ 0 h 18288"/>
              <a:gd name="connsiteX1" fmla="*/ 768096 w 4114800"/>
              <a:gd name="connsiteY1" fmla="*/ 0 h 18288"/>
              <a:gd name="connsiteX2" fmla="*/ 1495044 w 4114800"/>
              <a:gd name="connsiteY2" fmla="*/ 0 h 18288"/>
              <a:gd name="connsiteX3" fmla="*/ 2221992 w 4114800"/>
              <a:gd name="connsiteY3" fmla="*/ 0 h 18288"/>
              <a:gd name="connsiteX4" fmla="*/ 2784348 w 4114800"/>
              <a:gd name="connsiteY4" fmla="*/ 0 h 18288"/>
              <a:gd name="connsiteX5" fmla="*/ 3387852 w 4114800"/>
              <a:gd name="connsiteY5" fmla="*/ 0 h 18288"/>
              <a:gd name="connsiteX6" fmla="*/ 4114800 w 4114800"/>
              <a:gd name="connsiteY6" fmla="*/ 0 h 18288"/>
              <a:gd name="connsiteX7" fmla="*/ 4114800 w 4114800"/>
              <a:gd name="connsiteY7" fmla="*/ 18288 h 18288"/>
              <a:gd name="connsiteX8" fmla="*/ 3429000 w 4114800"/>
              <a:gd name="connsiteY8" fmla="*/ 18288 h 18288"/>
              <a:gd name="connsiteX9" fmla="*/ 2866644 w 4114800"/>
              <a:gd name="connsiteY9" fmla="*/ 18288 h 18288"/>
              <a:gd name="connsiteX10" fmla="*/ 2304288 w 4114800"/>
              <a:gd name="connsiteY10" fmla="*/ 18288 h 18288"/>
              <a:gd name="connsiteX11" fmla="*/ 1577340 w 4114800"/>
              <a:gd name="connsiteY11" fmla="*/ 18288 h 18288"/>
              <a:gd name="connsiteX12" fmla="*/ 973836 w 4114800"/>
              <a:gd name="connsiteY12" fmla="*/ 18288 h 18288"/>
              <a:gd name="connsiteX13" fmla="*/ 0 w 4114800"/>
              <a:gd name="connsiteY13" fmla="*/ 18288 h 18288"/>
              <a:gd name="connsiteX14" fmla="*/ 0 w 4114800"/>
              <a:gd name="connsiteY14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114800" h="18288" fill="none" extrusionOk="0">
                <a:moveTo>
                  <a:pt x="0" y="0"/>
                </a:moveTo>
                <a:cubicBezTo>
                  <a:pt x="338280" y="-26110"/>
                  <a:pt x="483942" y="6555"/>
                  <a:pt x="768096" y="0"/>
                </a:cubicBezTo>
                <a:cubicBezTo>
                  <a:pt x="1052250" y="-6555"/>
                  <a:pt x="1331484" y="24616"/>
                  <a:pt x="1495044" y="0"/>
                </a:cubicBezTo>
                <a:cubicBezTo>
                  <a:pt x="1658604" y="-24616"/>
                  <a:pt x="2056661" y="-33562"/>
                  <a:pt x="2221992" y="0"/>
                </a:cubicBezTo>
                <a:cubicBezTo>
                  <a:pt x="2387323" y="33562"/>
                  <a:pt x="2629463" y="-20094"/>
                  <a:pt x="2784348" y="0"/>
                </a:cubicBezTo>
                <a:cubicBezTo>
                  <a:pt x="2939233" y="20094"/>
                  <a:pt x="3151981" y="1524"/>
                  <a:pt x="3387852" y="0"/>
                </a:cubicBezTo>
                <a:cubicBezTo>
                  <a:pt x="3623723" y="-1524"/>
                  <a:pt x="3882724" y="26165"/>
                  <a:pt x="4114800" y="0"/>
                </a:cubicBezTo>
                <a:cubicBezTo>
                  <a:pt x="4114300" y="8855"/>
                  <a:pt x="4114909" y="14521"/>
                  <a:pt x="4114800" y="18288"/>
                </a:cubicBezTo>
                <a:cubicBezTo>
                  <a:pt x="3910038" y="37744"/>
                  <a:pt x="3683432" y="-3969"/>
                  <a:pt x="3429000" y="18288"/>
                </a:cubicBezTo>
                <a:cubicBezTo>
                  <a:pt x="3174568" y="40545"/>
                  <a:pt x="3085815" y="44166"/>
                  <a:pt x="2866644" y="18288"/>
                </a:cubicBezTo>
                <a:cubicBezTo>
                  <a:pt x="2647473" y="-7590"/>
                  <a:pt x="2580474" y="31338"/>
                  <a:pt x="2304288" y="18288"/>
                </a:cubicBezTo>
                <a:cubicBezTo>
                  <a:pt x="2028102" y="5238"/>
                  <a:pt x="1863008" y="-2001"/>
                  <a:pt x="1577340" y="18288"/>
                </a:cubicBezTo>
                <a:cubicBezTo>
                  <a:pt x="1291672" y="38577"/>
                  <a:pt x="1243931" y="9893"/>
                  <a:pt x="973836" y="18288"/>
                </a:cubicBezTo>
                <a:cubicBezTo>
                  <a:pt x="703741" y="26683"/>
                  <a:pt x="317656" y="-5910"/>
                  <a:pt x="0" y="18288"/>
                </a:cubicBezTo>
                <a:cubicBezTo>
                  <a:pt x="683" y="12014"/>
                  <a:pt x="724" y="5908"/>
                  <a:pt x="0" y="0"/>
                </a:cubicBezTo>
                <a:close/>
              </a:path>
              <a:path w="4114800" h="18288" stroke="0" extrusionOk="0">
                <a:moveTo>
                  <a:pt x="0" y="0"/>
                </a:moveTo>
                <a:cubicBezTo>
                  <a:pt x="276109" y="5266"/>
                  <a:pt x="325589" y="-19584"/>
                  <a:pt x="644652" y="0"/>
                </a:cubicBezTo>
                <a:cubicBezTo>
                  <a:pt x="963715" y="19584"/>
                  <a:pt x="1064991" y="6066"/>
                  <a:pt x="1207008" y="0"/>
                </a:cubicBezTo>
                <a:cubicBezTo>
                  <a:pt x="1349025" y="-6066"/>
                  <a:pt x="1791724" y="14506"/>
                  <a:pt x="1975104" y="0"/>
                </a:cubicBezTo>
                <a:cubicBezTo>
                  <a:pt x="2158484" y="-14506"/>
                  <a:pt x="2397469" y="20822"/>
                  <a:pt x="2619756" y="0"/>
                </a:cubicBezTo>
                <a:cubicBezTo>
                  <a:pt x="2842043" y="-20822"/>
                  <a:pt x="2992157" y="20388"/>
                  <a:pt x="3264408" y="0"/>
                </a:cubicBezTo>
                <a:cubicBezTo>
                  <a:pt x="3536659" y="-20388"/>
                  <a:pt x="3855620" y="38211"/>
                  <a:pt x="4114800" y="0"/>
                </a:cubicBezTo>
                <a:cubicBezTo>
                  <a:pt x="4113902" y="7180"/>
                  <a:pt x="4114969" y="13790"/>
                  <a:pt x="4114800" y="18288"/>
                </a:cubicBezTo>
                <a:cubicBezTo>
                  <a:pt x="3968901" y="8593"/>
                  <a:pt x="3623428" y="17559"/>
                  <a:pt x="3429000" y="18288"/>
                </a:cubicBezTo>
                <a:cubicBezTo>
                  <a:pt x="3234572" y="19017"/>
                  <a:pt x="3085079" y="41804"/>
                  <a:pt x="2866644" y="18288"/>
                </a:cubicBezTo>
                <a:cubicBezTo>
                  <a:pt x="2648209" y="-5228"/>
                  <a:pt x="2451737" y="24580"/>
                  <a:pt x="2180844" y="18288"/>
                </a:cubicBezTo>
                <a:cubicBezTo>
                  <a:pt x="1909951" y="11996"/>
                  <a:pt x="1681589" y="12244"/>
                  <a:pt x="1495044" y="18288"/>
                </a:cubicBezTo>
                <a:cubicBezTo>
                  <a:pt x="1308499" y="24332"/>
                  <a:pt x="1136614" y="21789"/>
                  <a:pt x="850392" y="18288"/>
                </a:cubicBezTo>
                <a:cubicBezTo>
                  <a:pt x="564170" y="14787"/>
                  <a:pt x="210636" y="54701"/>
                  <a:pt x="0" y="18288"/>
                </a:cubicBezTo>
                <a:cubicBezTo>
                  <a:pt x="571" y="10093"/>
                  <a:pt x="-125" y="8407"/>
                  <a:pt x="0" y="0"/>
                </a:cubicBezTo>
                <a:close/>
              </a:path>
            </a:pathLst>
          </a:custGeom>
          <a:solidFill>
            <a:srgbClr val="F5C16E"/>
          </a:solidFill>
          <a:ln w="38100" cap="rnd">
            <a:solidFill>
              <a:srgbClr val="F5C16E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ole tekstowe 2">
            <a:extLst>
              <a:ext uri="{FF2B5EF4-FFF2-40B4-BE49-F238E27FC236}">
                <a16:creationId xmlns:a16="http://schemas.microsoft.com/office/drawing/2014/main" id="{C673451E-E3E9-DD82-6688-87740CDD8522}"/>
              </a:ext>
            </a:extLst>
          </p:cNvPr>
          <p:cNvSpPr txBox="1"/>
          <p:nvPr/>
        </p:nvSpPr>
        <p:spPr>
          <a:xfrm>
            <a:off x="630936" y="553645"/>
            <a:ext cx="1912000" cy="203328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sz="4800" dirty="0"/>
              <a:t>Kelly McKernan</a:t>
            </a:r>
            <a:endParaRPr lang="pl-PL" sz="480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5755403" y="1971579"/>
              <a:ext cx="360" cy="21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37403" y="1956150"/>
                <a:ext cx="36000" cy="32709"/>
              </a:xfrm>
              <a:prstGeom prst="rect">
                <a:avLst/>
              </a:prstGeom>
            </p:spPr>
          </p:pic>
        </mc:Fallback>
      </mc:AlternateContent>
      <p:pic>
        <p:nvPicPr>
          <p:cNvPr id="2" name="Obraz 1" descr="Obraz zawierający osoba, ubrania, Ludzka twarz, kobieta&#10;&#10;Opis wygenerowany automatycznie">
            <a:extLst>
              <a:ext uri="{FF2B5EF4-FFF2-40B4-BE49-F238E27FC236}">
                <a16:creationId xmlns:a16="http://schemas.microsoft.com/office/drawing/2014/main" id="{D3EA1850-F6C8-592B-509B-D86136DD28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9048" y="699516"/>
            <a:ext cx="5458968" cy="5458968"/>
          </a:xfrm>
          <a:prstGeom prst="rect">
            <a:avLst/>
          </a:prstGeom>
        </p:spPr>
      </p:pic>
      <p:sp>
        <p:nvSpPr>
          <p:cNvPr id="4" name="pole tekstowe 3">
            <a:extLst>
              <a:ext uri="{FF2B5EF4-FFF2-40B4-BE49-F238E27FC236}">
                <a16:creationId xmlns:a16="http://schemas.microsoft.com/office/drawing/2014/main" id="{09520FF1-0C5D-2D82-DB67-0E046BD4C5F4}"/>
              </a:ext>
            </a:extLst>
          </p:cNvPr>
          <p:cNvSpPr txBox="1"/>
          <p:nvPr/>
        </p:nvSpPr>
        <p:spPr>
          <a:xfrm>
            <a:off x="630296" y="2699926"/>
            <a:ext cx="2743200" cy="129266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l-PL" sz="2000" dirty="0">
                <a:latin typeface="Franklin Gothic"/>
              </a:rPr>
              <a:t>Artystka, której obrazy zostały wykorzystane do trenowania AI. </a:t>
            </a:r>
            <a:br>
              <a:rPr lang="pl-PL" dirty="0">
                <a:latin typeface="Franklin Gothic"/>
              </a:rPr>
            </a:b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9523011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7B831B6F-405A-4B47-B9BB-5CA88F2858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3CE8AF5E-D374-4CF1-90CC-35CF73B81C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39128" y="2381825"/>
            <a:ext cx="4114800" cy="18288"/>
          </a:xfrm>
          <a:custGeom>
            <a:avLst/>
            <a:gdLst>
              <a:gd name="connsiteX0" fmla="*/ 0 w 4114800"/>
              <a:gd name="connsiteY0" fmla="*/ 0 h 18288"/>
              <a:gd name="connsiteX1" fmla="*/ 768096 w 4114800"/>
              <a:gd name="connsiteY1" fmla="*/ 0 h 18288"/>
              <a:gd name="connsiteX2" fmla="*/ 1495044 w 4114800"/>
              <a:gd name="connsiteY2" fmla="*/ 0 h 18288"/>
              <a:gd name="connsiteX3" fmla="*/ 2221992 w 4114800"/>
              <a:gd name="connsiteY3" fmla="*/ 0 h 18288"/>
              <a:gd name="connsiteX4" fmla="*/ 2784348 w 4114800"/>
              <a:gd name="connsiteY4" fmla="*/ 0 h 18288"/>
              <a:gd name="connsiteX5" fmla="*/ 3387852 w 4114800"/>
              <a:gd name="connsiteY5" fmla="*/ 0 h 18288"/>
              <a:gd name="connsiteX6" fmla="*/ 4114800 w 4114800"/>
              <a:gd name="connsiteY6" fmla="*/ 0 h 18288"/>
              <a:gd name="connsiteX7" fmla="*/ 4114800 w 4114800"/>
              <a:gd name="connsiteY7" fmla="*/ 18288 h 18288"/>
              <a:gd name="connsiteX8" fmla="*/ 3429000 w 4114800"/>
              <a:gd name="connsiteY8" fmla="*/ 18288 h 18288"/>
              <a:gd name="connsiteX9" fmla="*/ 2866644 w 4114800"/>
              <a:gd name="connsiteY9" fmla="*/ 18288 h 18288"/>
              <a:gd name="connsiteX10" fmla="*/ 2304288 w 4114800"/>
              <a:gd name="connsiteY10" fmla="*/ 18288 h 18288"/>
              <a:gd name="connsiteX11" fmla="*/ 1577340 w 4114800"/>
              <a:gd name="connsiteY11" fmla="*/ 18288 h 18288"/>
              <a:gd name="connsiteX12" fmla="*/ 973836 w 4114800"/>
              <a:gd name="connsiteY12" fmla="*/ 18288 h 18288"/>
              <a:gd name="connsiteX13" fmla="*/ 0 w 4114800"/>
              <a:gd name="connsiteY13" fmla="*/ 18288 h 18288"/>
              <a:gd name="connsiteX14" fmla="*/ 0 w 4114800"/>
              <a:gd name="connsiteY14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114800" h="18288" fill="none" extrusionOk="0">
                <a:moveTo>
                  <a:pt x="0" y="0"/>
                </a:moveTo>
                <a:cubicBezTo>
                  <a:pt x="338280" y="-26110"/>
                  <a:pt x="483942" y="6555"/>
                  <a:pt x="768096" y="0"/>
                </a:cubicBezTo>
                <a:cubicBezTo>
                  <a:pt x="1052250" y="-6555"/>
                  <a:pt x="1331484" y="24616"/>
                  <a:pt x="1495044" y="0"/>
                </a:cubicBezTo>
                <a:cubicBezTo>
                  <a:pt x="1658604" y="-24616"/>
                  <a:pt x="2056661" y="-33562"/>
                  <a:pt x="2221992" y="0"/>
                </a:cubicBezTo>
                <a:cubicBezTo>
                  <a:pt x="2387323" y="33562"/>
                  <a:pt x="2629463" y="-20094"/>
                  <a:pt x="2784348" y="0"/>
                </a:cubicBezTo>
                <a:cubicBezTo>
                  <a:pt x="2939233" y="20094"/>
                  <a:pt x="3151981" y="1524"/>
                  <a:pt x="3387852" y="0"/>
                </a:cubicBezTo>
                <a:cubicBezTo>
                  <a:pt x="3623723" y="-1524"/>
                  <a:pt x="3882724" y="26165"/>
                  <a:pt x="4114800" y="0"/>
                </a:cubicBezTo>
                <a:cubicBezTo>
                  <a:pt x="4114300" y="8855"/>
                  <a:pt x="4114909" y="14521"/>
                  <a:pt x="4114800" y="18288"/>
                </a:cubicBezTo>
                <a:cubicBezTo>
                  <a:pt x="3910038" y="37744"/>
                  <a:pt x="3683432" y="-3969"/>
                  <a:pt x="3429000" y="18288"/>
                </a:cubicBezTo>
                <a:cubicBezTo>
                  <a:pt x="3174568" y="40545"/>
                  <a:pt x="3085815" y="44166"/>
                  <a:pt x="2866644" y="18288"/>
                </a:cubicBezTo>
                <a:cubicBezTo>
                  <a:pt x="2647473" y="-7590"/>
                  <a:pt x="2580474" y="31338"/>
                  <a:pt x="2304288" y="18288"/>
                </a:cubicBezTo>
                <a:cubicBezTo>
                  <a:pt x="2028102" y="5238"/>
                  <a:pt x="1863008" y="-2001"/>
                  <a:pt x="1577340" y="18288"/>
                </a:cubicBezTo>
                <a:cubicBezTo>
                  <a:pt x="1291672" y="38577"/>
                  <a:pt x="1243931" y="9893"/>
                  <a:pt x="973836" y="18288"/>
                </a:cubicBezTo>
                <a:cubicBezTo>
                  <a:pt x="703741" y="26683"/>
                  <a:pt x="317656" y="-5910"/>
                  <a:pt x="0" y="18288"/>
                </a:cubicBezTo>
                <a:cubicBezTo>
                  <a:pt x="683" y="12014"/>
                  <a:pt x="724" y="5908"/>
                  <a:pt x="0" y="0"/>
                </a:cubicBezTo>
                <a:close/>
              </a:path>
              <a:path w="4114800" h="18288" stroke="0" extrusionOk="0">
                <a:moveTo>
                  <a:pt x="0" y="0"/>
                </a:moveTo>
                <a:cubicBezTo>
                  <a:pt x="276109" y="5266"/>
                  <a:pt x="325589" y="-19584"/>
                  <a:pt x="644652" y="0"/>
                </a:cubicBezTo>
                <a:cubicBezTo>
                  <a:pt x="963715" y="19584"/>
                  <a:pt x="1064991" y="6066"/>
                  <a:pt x="1207008" y="0"/>
                </a:cubicBezTo>
                <a:cubicBezTo>
                  <a:pt x="1349025" y="-6066"/>
                  <a:pt x="1791724" y="14506"/>
                  <a:pt x="1975104" y="0"/>
                </a:cubicBezTo>
                <a:cubicBezTo>
                  <a:pt x="2158484" y="-14506"/>
                  <a:pt x="2397469" y="20822"/>
                  <a:pt x="2619756" y="0"/>
                </a:cubicBezTo>
                <a:cubicBezTo>
                  <a:pt x="2842043" y="-20822"/>
                  <a:pt x="2992157" y="20388"/>
                  <a:pt x="3264408" y="0"/>
                </a:cubicBezTo>
                <a:cubicBezTo>
                  <a:pt x="3536659" y="-20388"/>
                  <a:pt x="3855620" y="38211"/>
                  <a:pt x="4114800" y="0"/>
                </a:cubicBezTo>
                <a:cubicBezTo>
                  <a:pt x="4113902" y="7180"/>
                  <a:pt x="4114969" y="13790"/>
                  <a:pt x="4114800" y="18288"/>
                </a:cubicBezTo>
                <a:cubicBezTo>
                  <a:pt x="3968901" y="8593"/>
                  <a:pt x="3623428" y="17559"/>
                  <a:pt x="3429000" y="18288"/>
                </a:cubicBezTo>
                <a:cubicBezTo>
                  <a:pt x="3234572" y="19017"/>
                  <a:pt x="3085079" y="41804"/>
                  <a:pt x="2866644" y="18288"/>
                </a:cubicBezTo>
                <a:cubicBezTo>
                  <a:pt x="2648209" y="-5228"/>
                  <a:pt x="2451737" y="24580"/>
                  <a:pt x="2180844" y="18288"/>
                </a:cubicBezTo>
                <a:cubicBezTo>
                  <a:pt x="1909951" y="11996"/>
                  <a:pt x="1681589" y="12244"/>
                  <a:pt x="1495044" y="18288"/>
                </a:cubicBezTo>
                <a:cubicBezTo>
                  <a:pt x="1308499" y="24332"/>
                  <a:pt x="1136614" y="21789"/>
                  <a:pt x="850392" y="18288"/>
                </a:cubicBezTo>
                <a:cubicBezTo>
                  <a:pt x="564170" y="14787"/>
                  <a:pt x="210636" y="54701"/>
                  <a:pt x="0" y="18288"/>
                </a:cubicBezTo>
                <a:cubicBezTo>
                  <a:pt x="571" y="10093"/>
                  <a:pt x="-125" y="8407"/>
                  <a:pt x="0" y="0"/>
                </a:cubicBezTo>
                <a:close/>
              </a:path>
            </a:pathLst>
          </a:custGeom>
          <a:solidFill>
            <a:srgbClr val="AA8C5D"/>
          </a:solidFill>
          <a:ln w="38100" cap="rnd">
            <a:solidFill>
              <a:srgbClr val="AA8C5D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1A8D79F-475B-1686-0CBD-3968FCD276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9128" y="2664886"/>
            <a:ext cx="4818888" cy="3550789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000" dirty="0" err="1">
                <a:latin typeface="Franklin Gothic"/>
              </a:rPr>
              <a:t>Pierwszy</a:t>
            </a:r>
            <a:r>
              <a:rPr lang="en-US" sz="2000" dirty="0">
                <a:latin typeface="Franklin Gothic"/>
              </a:rPr>
              <a:t> </a:t>
            </a:r>
            <a:r>
              <a:rPr lang="en-US" sz="2000" dirty="0" err="1">
                <a:latin typeface="Franklin Gothic"/>
              </a:rPr>
              <a:t>wygenerowany</a:t>
            </a:r>
            <a:r>
              <a:rPr lang="en-US" sz="2000" dirty="0">
                <a:latin typeface="Franklin Gothic"/>
              </a:rPr>
              <a:t> </a:t>
            </a:r>
            <a:r>
              <a:rPr lang="en-US" sz="2000" dirty="0" err="1">
                <a:latin typeface="Franklin Gothic"/>
              </a:rPr>
              <a:t>przez</a:t>
            </a:r>
            <a:r>
              <a:rPr lang="en-US" sz="2000" dirty="0">
                <a:latin typeface="Franklin Gothic"/>
              </a:rPr>
              <a:t> AI </a:t>
            </a:r>
            <a:r>
              <a:rPr lang="en-US" sz="2000" dirty="0" err="1">
                <a:latin typeface="Franklin Gothic"/>
              </a:rPr>
              <a:t>obraz</a:t>
            </a:r>
            <a:r>
              <a:rPr lang="en-US" sz="2000" dirty="0">
                <a:latin typeface="Franklin Gothic"/>
              </a:rPr>
              <a:t>, </a:t>
            </a:r>
            <a:r>
              <a:rPr lang="en-US" sz="2000" dirty="0" err="1">
                <a:latin typeface="Franklin Gothic"/>
              </a:rPr>
              <a:t>który</a:t>
            </a:r>
            <a:r>
              <a:rPr lang="en-US" sz="2000" dirty="0">
                <a:latin typeface="Franklin Gothic"/>
              </a:rPr>
              <a:t> </a:t>
            </a:r>
            <a:r>
              <a:rPr lang="en-US" sz="2000" dirty="0" err="1">
                <a:latin typeface="Franklin Gothic"/>
              </a:rPr>
              <a:t>został</a:t>
            </a:r>
            <a:r>
              <a:rPr lang="en-US" sz="2000" dirty="0">
                <a:latin typeface="Franklin Gothic"/>
              </a:rPr>
              <a:t> </a:t>
            </a:r>
            <a:r>
              <a:rPr lang="en-US" sz="2000" dirty="0" err="1">
                <a:latin typeface="Franklin Gothic"/>
              </a:rPr>
              <a:t>sprzedany</a:t>
            </a:r>
            <a:r>
              <a:rPr lang="en-US" sz="2000" dirty="0">
                <a:latin typeface="Franklin Gothic"/>
              </a:rPr>
              <a:t> </a:t>
            </a:r>
            <a:r>
              <a:rPr lang="en-US" sz="2000" dirty="0" err="1">
                <a:latin typeface="Franklin Gothic"/>
              </a:rPr>
              <a:t>na</a:t>
            </a:r>
            <a:r>
              <a:rPr lang="en-US" sz="2000" dirty="0">
                <a:latin typeface="Franklin Gothic"/>
              </a:rPr>
              <a:t> </a:t>
            </a:r>
            <a:r>
              <a:rPr lang="en-US" sz="2000" dirty="0" err="1">
                <a:latin typeface="Franklin Gothic"/>
              </a:rPr>
              <a:t>aukcji</a:t>
            </a:r>
            <a:r>
              <a:rPr lang="en-US" sz="2000" dirty="0">
                <a:latin typeface="Franklin Gothic"/>
              </a:rPr>
              <a:t> za </a:t>
            </a:r>
            <a:r>
              <a:rPr lang="en-US" sz="2000" dirty="0" err="1">
                <a:latin typeface="Franklin Gothic"/>
              </a:rPr>
              <a:t>ponad</a:t>
            </a:r>
            <a:r>
              <a:rPr lang="en-US" sz="2000" dirty="0">
                <a:latin typeface="Franklin Gothic"/>
              </a:rPr>
              <a:t> </a:t>
            </a:r>
            <a:r>
              <a:rPr lang="en-US" sz="2000" dirty="0" err="1">
                <a:latin typeface="Franklin Gothic"/>
              </a:rPr>
              <a:t>pół</a:t>
            </a:r>
            <a:r>
              <a:rPr lang="en-US" sz="2000" dirty="0">
                <a:latin typeface="Franklin Gothic"/>
              </a:rPr>
              <a:t> </a:t>
            </a:r>
            <a:r>
              <a:rPr lang="en-US" sz="2000" dirty="0" err="1">
                <a:latin typeface="Franklin Gothic"/>
              </a:rPr>
              <a:t>miliona</a:t>
            </a:r>
            <a:r>
              <a:rPr lang="en-US" sz="2000" dirty="0">
                <a:latin typeface="Franklin Gothic"/>
              </a:rPr>
              <a:t> </a:t>
            </a:r>
            <a:r>
              <a:rPr lang="en-US" sz="2000" dirty="0" err="1">
                <a:latin typeface="Franklin Gothic"/>
              </a:rPr>
              <a:t>dolarów</a:t>
            </a:r>
            <a:r>
              <a:rPr lang="en-US" sz="2000" dirty="0">
                <a:latin typeface="Franklin Gothic"/>
              </a:rPr>
              <a:t>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6436237" y="1971579"/>
              <a:ext cx="360" cy="21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418237" y="1956150"/>
                <a:ext cx="36000" cy="32709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Symbol zastępczy zawartości 3" descr="Portrait of Edmond de Belamy, the first piece of AI art at a major auction">
            <a:extLst>
              <a:ext uri="{FF2B5EF4-FFF2-40B4-BE49-F238E27FC236}">
                <a16:creationId xmlns:a16="http://schemas.microsoft.com/office/drawing/2014/main" id="{E5F2471B-5F44-8CEC-B49D-C1DA914A06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936" y="699516"/>
            <a:ext cx="5458968" cy="5458968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sp>
        <p:nvSpPr>
          <p:cNvPr id="5" name="pole tekstowe 4">
            <a:extLst>
              <a:ext uri="{FF2B5EF4-FFF2-40B4-BE49-F238E27FC236}">
                <a16:creationId xmlns:a16="http://schemas.microsoft.com/office/drawing/2014/main" id="{DB5C13B7-FE3A-4374-C638-FC4A18A1579F}"/>
              </a:ext>
            </a:extLst>
          </p:cNvPr>
          <p:cNvSpPr txBox="1"/>
          <p:nvPr/>
        </p:nvSpPr>
        <p:spPr>
          <a:xfrm>
            <a:off x="6743178" y="1513561"/>
            <a:ext cx="425676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l-PL" sz="3600" err="1">
                <a:ea typeface="+mn-lt"/>
                <a:cs typeface="+mn-lt"/>
              </a:rPr>
              <a:t>Portrait</a:t>
            </a:r>
            <a:r>
              <a:rPr lang="pl-PL" sz="3600" dirty="0">
                <a:ea typeface="+mn-lt"/>
                <a:cs typeface="+mn-lt"/>
              </a:rPr>
              <a:t> of Edmond de </a:t>
            </a:r>
            <a:r>
              <a:rPr lang="pl-PL" sz="3600" err="1">
                <a:ea typeface="+mn-lt"/>
                <a:cs typeface="+mn-lt"/>
              </a:rPr>
              <a:t>Belamy</a:t>
            </a:r>
            <a:r>
              <a:rPr lang="pl-PL" sz="3600" dirty="0">
                <a:ea typeface="+mn-lt"/>
                <a:cs typeface="+mn-lt"/>
              </a:rPr>
              <a:t>, 2018</a:t>
            </a:r>
            <a:endParaRPr lang="pl-PL" sz="3600"/>
          </a:p>
        </p:txBody>
      </p:sp>
    </p:spTree>
    <p:extLst>
      <p:ext uri="{BB962C8B-B14F-4D97-AF65-F5344CB8AC3E}">
        <p14:creationId xmlns:p14="http://schemas.microsoft.com/office/powerpoint/2010/main" val="36077325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BF315CA5-7230-D317-D8FA-165BBB671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458" y="1489867"/>
            <a:ext cx="3429000" cy="868725"/>
          </a:xfrm>
        </p:spPr>
        <p:txBody>
          <a:bodyPr anchor="b">
            <a:normAutofit/>
          </a:bodyPr>
          <a:lstStyle/>
          <a:p>
            <a:r>
              <a:rPr lang="pl-PL" sz="3600" dirty="0">
                <a:solidFill>
                  <a:srgbClr val="727272"/>
                </a:solidFill>
                <a:ea typeface="+mj-lt"/>
                <a:cs typeface="+mj-lt"/>
              </a:rPr>
              <a:t> “</a:t>
            </a:r>
            <a:r>
              <a:rPr lang="pl-PL" sz="3600" err="1">
                <a:solidFill>
                  <a:srgbClr val="727272"/>
                </a:solidFill>
                <a:ea typeface="+mj-lt"/>
                <a:cs typeface="+mj-lt"/>
              </a:rPr>
              <a:t>Théâtre</a:t>
            </a:r>
            <a:r>
              <a:rPr lang="pl-PL" sz="3600" dirty="0">
                <a:solidFill>
                  <a:srgbClr val="727272"/>
                </a:solidFill>
                <a:ea typeface="+mj-lt"/>
                <a:cs typeface="+mj-lt"/>
              </a:rPr>
              <a:t> </a:t>
            </a:r>
            <a:r>
              <a:rPr lang="pl-PL" sz="3600" err="1">
                <a:solidFill>
                  <a:srgbClr val="727272"/>
                </a:solidFill>
                <a:ea typeface="+mj-lt"/>
                <a:cs typeface="+mj-lt"/>
              </a:rPr>
              <a:t>D’opéra</a:t>
            </a:r>
            <a:r>
              <a:rPr lang="pl-PL" sz="3600" dirty="0">
                <a:solidFill>
                  <a:srgbClr val="727272"/>
                </a:solidFill>
                <a:ea typeface="+mj-lt"/>
                <a:cs typeface="+mj-lt"/>
              </a:rPr>
              <a:t> </a:t>
            </a:r>
            <a:r>
              <a:rPr lang="pl-PL" sz="3600" err="1">
                <a:solidFill>
                  <a:srgbClr val="727272"/>
                </a:solidFill>
                <a:ea typeface="+mj-lt"/>
                <a:cs typeface="+mj-lt"/>
              </a:rPr>
              <a:t>Spatial</a:t>
            </a:r>
            <a:r>
              <a:rPr lang="pl-PL" sz="3600" dirty="0">
                <a:solidFill>
                  <a:srgbClr val="727272"/>
                </a:solidFill>
                <a:ea typeface="+mj-lt"/>
                <a:cs typeface="+mj-lt"/>
              </a:rPr>
              <a:t>”</a:t>
            </a:r>
            <a:endParaRPr lang="pl-PL" sz="3600"/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3CE8AF5E-D374-4CF1-90CC-35CF73B81C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9084" y="2532888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25450 w 3291840"/>
              <a:gd name="connsiteY1" fmla="*/ 0 h 18288"/>
              <a:gd name="connsiteX2" fmla="*/ 1283818 w 3291840"/>
              <a:gd name="connsiteY2" fmla="*/ 0 h 18288"/>
              <a:gd name="connsiteX3" fmla="*/ 1975104 w 3291840"/>
              <a:gd name="connsiteY3" fmla="*/ 0 h 18288"/>
              <a:gd name="connsiteX4" fmla="*/ 2666390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567635 w 3291840"/>
              <a:gd name="connsiteY7" fmla="*/ 18288 h 18288"/>
              <a:gd name="connsiteX8" fmla="*/ 1843430 w 3291840"/>
              <a:gd name="connsiteY8" fmla="*/ 18288 h 18288"/>
              <a:gd name="connsiteX9" fmla="*/ 1185062 w 3291840"/>
              <a:gd name="connsiteY9" fmla="*/ 18288 h 18288"/>
              <a:gd name="connsiteX10" fmla="*/ 0 w 3291840"/>
              <a:gd name="connsiteY10" fmla="*/ 18288 h 18288"/>
              <a:gd name="connsiteX11" fmla="*/ 0 w 3291840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613" y="5552"/>
                  <a:pt x="489242" y="1770"/>
                  <a:pt x="625450" y="0"/>
                </a:cubicBezTo>
                <a:cubicBezTo>
                  <a:pt x="761658" y="-1770"/>
                  <a:pt x="1015131" y="32079"/>
                  <a:pt x="1283818" y="0"/>
                </a:cubicBezTo>
                <a:cubicBezTo>
                  <a:pt x="1552505" y="-32079"/>
                  <a:pt x="1752773" y="10771"/>
                  <a:pt x="1975104" y="0"/>
                </a:cubicBezTo>
                <a:cubicBezTo>
                  <a:pt x="2197435" y="-10771"/>
                  <a:pt x="2433070" y="21341"/>
                  <a:pt x="2666390" y="0"/>
                </a:cubicBezTo>
                <a:cubicBezTo>
                  <a:pt x="2899710" y="-21341"/>
                  <a:pt x="3028437" y="16612"/>
                  <a:pt x="3291840" y="0"/>
                </a:cubicBezTo>
                <a:cubicBezTo>
                  <a:pt x="3291131" y="8157"/>
                  <a:pt x="3291427" y="12125"/>
                  <a:pt x="3291840" y="18288"/>
                </a:cubicBezTo>
                <a:cubicBezTo>
                  <a:pt x="3043276" y="37868"/>
                  <a:pt x="2921041" y="-12908"/>
                  <a:pt x="2567635" y="18288"/>
                </a:cubicBezTo>
                <a:cubicBezTo>
                  <a:pt x="2214230" y="49484"/>
                  <a:pt x="2189623" y="-13019"/>
                  <a:pt x="1843430" y="18288"/>
                </a:cubicBezTo>
                <a:cubicBezTo>
                  <a:pt x="1497237" y="49595"/>
                  <a:pt x="1492584" y="29180"/>
                  <a:pt x="1185062" y="18288"/>
                </a:cubicBezTo>
                <a:cubicBezTo>
                  <a:pt x="877540" y="7396"/>
                  <a:pt x="313238" y="464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281971" y="23935"/>
                  <a:pt x="485873" y="-14021"/>
                  <a:pt x="625450" y="0"/>
                </a:cubicBezTo>
                <a:cubicBezTo>
                  <a:pt x="765027" y="14021"/>
                  <a:pt x="1048900" y="27914"/>
                  <a:pt x="1185062" y="0"/>
                </a:cubicBezTo>
                <a:cubicBezTo>
                  <a:pt x="1321224" y="-27914"/>
                  <a:pt x="1648252" y="-3988"/>
                  <a:pt x="1909267" y="0"/>
                </a:cubicBezTo>
                <a:cubicBezTo>
                  <a:pt x="2170282" y="3988"/>
                  <a:pt x="2301957" y="25891"/>
                  <a:pt x="2534717" y="0"/>
                </a:cubicBezTo>
                <a:cubicBezTo>
                  <a:pt x="2767477" y="-25891"/>
                  <a:pt x="3078800" y="21500"/>
                  <a:pt x="3291840" y="0"/>
                </a:cubicBezTo>
                <a:cubicBezTo>
                  <a:pt x="3291576" y="4493"/>
                  <a:pt x="3292224" y="9472"/>
                  <a:pt x="3291840" y="18288"/>
                </a:cubicBezTo>
                <a:cubicBezTo>
                  <a:pt x="3120474" y="15714"/>
                  <a:pt x="2816568" y="4633"/>
                  <a:pt x="2633472" y="18288"/>
                </a:cubicBezTo>
                <a:cubicBezTo>
                  <a:pt x="2450376" y="31943"/>
                  <a:pt x="2160769" y="37350"/>
                  <a:pt x="1909267" y="18288"/>
                </a:cubicBezTo>
                <a:cubicBezTo>
                  <a:pt x="1657765" y="-774"/>
                  <a:pt x="1623992" y="9648"/>
                  <a:pt x="1349654" y="18288"/>
                </a:cubicBezTo>
                <a:cubicBezTo>
                  <a:pt x="1075316" y="26928"/>
                  <a:pt x="833426" y="34181"/>
                  <a:pt x="691286" y="18288"/>
                </a:cubicBezTo>
                <a:cubicBezTo>
                  <a:pt x="549146" y="2395"/>
                  <a:pt x="342011" y="24201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rgbClr val="BB8C41"/>
          </a:solidFill>
          <a:ln w="38100" cap="rnd">
            <a:solidFill>
              <a:srgbClr val="BB8C4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CB0EC90-AA57-542B-F2D4-9DC4C41B9F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000" dirty="0" err="1">
                <a:latin typeface="Franklin Gothic"/>
              </a:rPr>
              <a:t>Obraz</a:t>
            </a:r>
            <a:r>
              <a:rPr lang="en-US" sz="2000" dirty="0">
                <a:latin typeface="Franklin Gothic"/>
              </a:rPr>
              <a:t> </a:t>
            </a:r>
            <a:r>
              <a:rPr lang="en-US" sz="2000" dirty="0" err="1">
                <a:latin typeface="Franklin Gothic"/>
              </a:rPr>
              <a:t>wygenerowany</a:t>
            </a:r>
            <a:r>
              <a:rPr lang="en-US" sz="2000" dirty="0">
                <a:latin typeface="Franklin Gothic"/>
              </a:rPr>
              <a:t> </a:t>
            </a:r>
            <a:r>
              <a:rPr lang="en-US" sz="2000" dirty="0" err="1">
                <a:latin typeface="Franklin Gothic"/>
              </a:rPr>
              <a:t>przez</a:t>
            </a:r>
            <a:r>
              <a:rPr lang="en-US" sz="2000" dirty="0">
                <a:latin typeface="Franklin Gothic"/>
              </a:rPr>
              <a:t> AI </a:t>
            </a:r>
            <a:r>
              <a:rPr lang="en-US" sz="2000" dirty="0" err="1">
                <a:latin typeface="Franklin Gothic"/>
              </a:rPr>
              <a:t>wygrał</a:t>
            </a:r>
            <a:r>
              <a:rPr lang="en-US" sz="2000" dirty="0">
                <a:latin typeface="Franklin Gothic"/>
              </a:rPr>
              <a:t> </a:t>
            </a:r>
            <a:r>
              <a:rPr lang="en-US" sz="2000" dirty="0" err="1">
                <a:latin typeface="Franklin Gothic"/>
              </a:rPr>
              <a:t>konkurs</a:t>
            </a:r>
            <a:r>
              <a:rPr lang="en-US" sz="2000" dirty="0">
                <a:latin typeface="Franklin Gothic"/>
              </a:rPr>
              <a:t> </a:t>
            </a:r>
            <a:r>
              <a:rPr lang="en-US" sz="2000" dirty="0" err="1">
                <a:latin typeface="Franklin Gothic"/>
              </a:rPr>
              <a:t>arystyczny</a:t>
            </a:r>
            <a:r>
              <a:rPr lang="en-US" sz="2000" dirty="0">
                <a:latin typeface="Franklin Gothic"/>
              </a:rPr>
              <a:t> w Colorado co </a:t>
            </a:r>
            <a:r>
              <a:rPr lang="en-US" sz="2000" dirty="0" err="1">
                <a:latin typeface="Franklin Gothic"/>
              </a:rPr>
              <a:t>bardzo</a:t>
            </a:r>
            <a:r>
              <a:rPr lang="en-US" sz="2000" dirty="0">
                <a:latin typeface="Franklin Gothic"/>
              </a:rPr>
              <a:t> </a:t>
            </a:r>
            <a:r>
              <a:rPr lang="en-US" sz="2000" dirty="0" err="1">
                <a:latin typeface="Franklin Gothic"/>
              </a:rPr>
              <a:t>nie</a:t>
            </a:r>
            <a:r>
              <a:rPr lang="en-US" sz="2000" dirty="0">
                <a:latin typeface="Franklin Gothic"/>
              </a:rPr>
              <a:t> </a:t>
            </a:r>
            <a:r>
              <a:rPr lang="en-US" sz="2000" dirty="0" err="1">
                <a:latin typeface="Franklin Gothic"/>
              </a:rPr>
              <a:t>spodobało</a:t>
            </a:r>
            <a:r>
              <a:rPr lang="en-US" sz="2000" dirty="0">
                <a:latin typeface="Franklin Gothic"/>
              </a:rPr>
              <a:t> </a:t>
            </a:r>
            <a:r>
              <a:rPr lang="en-US" sz="2000" dirty="0" err="1">
                <a:latin typeface="Franklin Gothic"/>
              </a:rPr>
              <a:t>się</a:t>
            </a:r>
            <a:r>
              <a:rPr lang="en-US" sz="2000" dirty="0">
                <a:latin typeface="Franklin Gothic"/>
              </a:rPr>
              <a:t> </a:t>
            </a:r>
            <a:r>
              <a:rPr lang="en-US" sz="2000" dirty="0" err="1">
                <a:latin typeface="Franklin Gothic"/>
              </a:rPr>
              <a:t>innym</a:t>
            </a:r>
            <a:r>
              <a:rPr lang="en-US" sz="2000" dirty="0">
                <a:latin typeface="Franklin Gothic"/>
              </a:rPr>
              <a:t> </a:t>
            </a:r>
            <a:r>
              <a:rPr lang="en-US" sz="2000" dirty="0" err="1">
                <a:latin typeface="Franklin Gothic"/>
              </a:rPr>
              <a:t>uczestnikom</a:t>
            </a:r>
            <a:r>
              <a:rPr lang="en-US" sz="2000" dirty="0">
                <a:latin typeface="Franklin Gothic"/>
              </a:rPr>
              <a:t>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5755403" y="1971579"/>
              <a:ext cx="360" cy="21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37403" y="1956150"/>
                <a:ext cx="36000" cy="32709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Symbol zastępczy zawartości 3" descr="Obraz zawierający ubrania, sukienka, Taniec, w pomieszczeniu&#10;&#10;Opis wygenerowany automatycznie">
            <a:extLst>
              <a:ext uri="{FF2B5EF4-FFF2-40B4-BE49-F238E27FC236}">
                <a16:creationId xmlns:a16="http://schemas.microsoft.com/office/drawing/2014/main" id="{FE6D7026-B909-1193-BEA3-7A23C02299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4296" y="1124883"/>
            <a:ext cx="6903720" cy="4608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8561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/>
            <a:ahLst/>
            <a:cxnLst/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6" name="Rectangle 9">
            <a:extLst>
              <a:ext uri="{FF2B5EF4-FFF2-40B4-BE49-F238E27FC236}">
                <a16:creationId xmlns:a16="http://schemas.microsoft.com/office/drawing/2014/main" id="{678CC48C-9275-4EFA-9B84-8E818500B9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45D42DA3-4F77-1BBB-E7D5-ED469563B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604" y="5334527"/>
            <a:ext cx="10908792" cy="1069848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5600" dirty="0" err="1">
                <a:latin typeface="Franklin Gothic"/>
              </a:rPr>
              <a:t>Niebezpieczeństwo</a:t>
            </a:r>
            <a:r>
              <a:rPr lang="en-US" sz="5600" dirty="0">
                <a:latin typeface="Franklin Gothic"/>
              </a:rPr>
              <a:t> </a:t>
            </a:r>
            <a:r>
              <a:rPr lang="en-US" sz="5600" dirty="0" err="1">
                <a:latin typeface="Franklin Gothic"/>
              </a:rPr>
              <a:t>związane</a:t>
            </a:r>
            <a:r>
              <a:rPr lang="en-US" sz="5600" dirty="0">
                <a:latin typeface="Franklin Gothic"/>
              </a:rPr>
              <a:t> z </a:t>
            </a:r>
            <a:br>
              <a:rPr lang="en-US" sz="5600" dirty="0">
                <a:latin typeface="Franklin Gothic"/>
              </a:rPr>
            </a:br>
            <a:r>
              <a:rPr lang="en-US" sz="5600" dirty="0" err="1">
                <a:latin typeface="Franklin Gothic"/>
              </a:rPr>
              <a:t>generowaniem</a:t>
            </a:r>
            <a:r>
              <a:rPr lang="en-US" sz="5600" dirty="0">
                <a:latin typeface="Franklin Gothic"/>
              </a:rPr>
              <a:t> </a:t>
            </a:r>
            <a:r>
              <a:rPr lang="en-US" sz="5600" dirty="0" err="1">
                <a:latin typeface="Franklin Gothic"/>
              </a:rPr>
              <a:t>obrazów</a:t>
            </a:r>
          </a:p>
          <a:p>
            <a:endParaRPr lang="en-US" sz="5600" dirty="0">
              <a:latin typeface="Franklin Gothic"/>
            </a:endParaRPr>
          </a:p>
        </p:txBody>
      </p:sp>
      <p:pic>
        <p:nvPicPr>
          <p:cNvPr id="3" name="Obraz 2" descr="Obraz zawierający tekst, plakat, projekt graficzny, Reklama&#10;&#10;Opis wygenerowany automatycznie">
            <a:extLst>
              <a:ext uri="{FF2B5EF4-FFF2-40B4-BE49-F238E27FC236}">
                <a16:creationId xmlns:a16="http://schemas.microsoft.com/office/drawing/2014/main" id="{F617727F-62CE-14E4-2BD1-3CE7ABE5B1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2667" b="32909"/>
          <a:stretch/>
        </p:blipFill>
        <p:spPr>
          <a:xfrm>
            <a:off x="20" y="10"/>
            <a:ext cx="12191979" cy="4196972"/>
          </a:xfrm>
          <a:custGeom>
            <a:avLst/>
            <a:gdLst/>
            <a:ahLst/>
            <a:cxnLst/>
            <a:rect l="l" t="t" r="r" b="b"/>
            <a:pathLst>
              <a:path w="12191999" h="4196982">
                <a:moveTo>
                  <a:pt x="0" y="0"/>
                </a:moveTo>
                <a:lnTo>
                  <a:pt x="12191999" y="0"/>
                </a:lnTo>
                <a:lnTo>
                  <a:pt x="12191999" y="4170459"/>
                </a:lnTo>
                <a:lnTo>
                  <a:pt x="11986461" y="4175111"/>
                </a:lnTo>
                <a:cubicBezTo>
                  <a:pt x="11912297" y="4174136"/>
                  <a:pt x="11838168" y="4170508"/>
                  <a:pt x="11764214" y="4164231"/>
                </a:cubicBezTo>
                <a:cubicBezTo>
                  <a:pt x="11656850" y="4156227"/>
                  <a:pt x="11548596" y="4145173"/>
                  <a:pt x="11441995" y="4165502"/>
                </a:cubicBezTo>
                <a:cubicBezTo>
                  <a:pt x="11324975" y="4187991"/>
                  <a:pt x="11208081" y="4188118"/>
                  <a:pt x="11090044" y="4182401"/>
                </a:cubicBezTo>
                <a:cubicBezTo>
                  <a:pt x="10989160" y="4177573"/>
                  <a:pt x="10888657" y="4152161"/>
                  <a:pt x="10787011" y="4178970"/>
                </a:cubicBezTo>
                <a:cubicBezTo>
                  <a:pt x="10776897" y="4180444"/>
                  <a:pt x="10766592" y="4180012"/>
                  <a:pt x="10756643" y="4177700"/>
                </a:cubicBezTo>
                <a:cubicBezTo>
                  <a:pt x="10645468" y="4162326"/>
                  <a:pt x="10533530" y="4174904"/>
                  <a:pt x="10421973" y="4170584"/>
                </a:cubicBezTo>
                <a:cubicBezTo>
                  <a:pt x="10370515" y="4168551"/>
                  <a:pt x="10318040" y="4169695"/>
                  <a:pt x="10267216" y="4164231"/>
                </a:cubicBezTo>
                <a:cubicBezTo>
                  <a:pt x="10150577" y="4151780"/>
                  <a:pt x="10034192" y="4145173"/>
                  <a:pt x="9918824" y="4174523"/>
                </a:cubicBezTo>
                <a:cubicBezTo>
                  <a:pt x="9885153" y="4182439"/>
                  <a:pt x="9850745" y="4186695"/>
                  <a:pt x="9816160" y="4187229"/>
                </a:cubicBezTo>
                <a:cubicBezTo>
                  <a:pt x="9703206" y="4191295"/>
                  <a:pt x="9590632" y="4183544"/>
                  <a:pt x="9478059" y="4177191"/>
                </a:cubicBezTo>
                <a:cubicBezTo>
                  <a:pt x="9399918" y="4172744"/>
                  <a:pt x="9321904" y="4163088"/>
                  <a:pt x="9243637" y="4171220"/>
                </a:cubicBezTo>
                <a:cubicBezTo>
                  <a:pt x="9198150" y="4175921"/>
                  <a:pt x="9152282" y="4175921"/>
                  <a:pt x="9106795" y="4171220"/>
                </a:cubicBezTo>
                <a:cubicBezTo>
                  <a:pt x="9022962" y="4161398"/>
                  <a:pt x="8938380" y="4159568"/>
                  <a:pt x="8854204" y="4165756"/>
                </a:cubicBezTo>
                <a:cubicBezTo>
                  <a:pt x="8728543" y="4176556"/>
                  <a:pt x="8603010" y="4185577"/>
                  <a:pt x="8476969" y="4168424"/>
                </a:cubicBezTo>
                <a:cubicBezTo>
                  <a:pt x="8405486" y="4157192"/>
                  <a:pt x="8332808" y="4155871"/>
                  <a:pt x="8260970" y="4164486"/>
                </a:cubicBezTo>
                <a:cubicBezTo>
                  <a:pt x="8089823" y="4188500"/>
                  <a:pt x="7918295" y="4180749"/>
                  <a:pt x="7746767" y="4170839"/>
                </a:cubicBezTo>
                <a:cubicBezTo>
                  <a:pt x="7632160" y="4164104"/>
                  <a:pt x="7517046" y="4151780"/>
                  <a:pt x="7402693" y="4168043"/>
                </a:cubicBezTo>
                <a:cubicBezTo>
                  <a:pt x="7256831" y="4188372"/>
                  <a:pt x="7110841" y="4181638"/>
                  <a:pt x="6964597" y="4175667"/>
                </a:cubicBezTo>
                <a:cubicBezTo>
                  <a:pt x="6857233" y="4171220"/>
                  <a:pt x="6749742" y="4157751"/>
                  <a:pt x="6642124" y="4174396"/>
                </a:cubicBezTo>
                <a:cubicBezTo>
                  <a:pt x="6631045" y="4175908"/>
                  <a:pt x="6619775" y="4174777"/>
                  <a:pt x="6609216" y="4171093"/>
                </a:cubicBezTo>
                <a:cubicBezTo>
                  <a:pt x="6568379" y="4157650"/>
                  <a:pt x="6524595" y="4155846"/>
                  <a:pt x="6482793" y="4165883"/>
                </a:cubicBezTo>
                <a:cubicBezTo>
                  <a:pt x="6405669" y="4182782"/>
                  <a:pt x="6328672" y="4190151"/>
                  <a:pt x="6250150" y="4174777"/>
                </a:cubicBezTo>
                <a:cubicBezTo>
                  <a:pt x="6217254" y="4167891"/>
                  <a:pt x="6183521" y="4165883"/>
                  <a:pt x="6150028" y="4168806"/>
                </a:cubicBezTo>
                <a:cubicBezTo>
                  <a:pt x="6020175" y="4181766"/>
                  <a:pt x="5890068" y="4176683"/>
                  <a:pt x="5760087" y="4174142"/>
                </a:cubicBezTo>
                <a:cubicBezTo>
                  <a:pt x="5521345" y="4169695"/>
                  <a:pt x="5282477" y="4174142"/>
                  <a:pt x="5044242" y="4151399"/>
                </a:cubicBezTo>
                <a:cubicBezTo>
                  <a:pt x="4979506" y="4145237"/>
                  <a:pt x="4914326" y="4141297"/>
                  <a:pt x="4849272" y="4142076"/>
                </a:cubicBezTo>
                <a:cubicBezTo>
                  <a:pt x="4784218" y="4142854"/>
                  <a:pt x="4719291" y="4148349"/>
                  <a:pt x="4655063" y="4161055"/>
                </a:cubicBezTo>
                <a:cubicBezTo>
                  <a:pt x="4447578" y="4201332"/>
                  <a:pt x="4239457" y="4203874"/>
                  <a:pt x="4029811" y="4187610"/>
                </a:cubicBezTo>
                <a:cubicBezTo>
                  <a:pt x="3943792" y="4180876"/>
                  <a:pt x="3857774" y="4169695"/>
                  <a:pt x="3771375" y="4171855"/>
                </a:cubicBezTo>
                <a:cubicBezTo>
                  <a:pt x="3623225" y="4175794"/>
                  <a:pt x="3474948" y="4167789"/>
                  <a:pt x="3326672" y="4169822"/>
                </a:cubicBezTo>
                <a:cubicBezTo>
                  <a:pt x="3322669" y="4170394"/>
                  <a:pt x="3318578" y="4169860"/>
                  <a:pt x="3314855" y="4168297"/>
                </a:cubicBezTo>
                <a:cubicBezTo>
                  <a:pt x="3278008" y="4143013"/>
                  <a:pt x="3237604" y="4152796"/>
                  <a:pt x="3199487" y="4159403"/>
                </a:cubicBezTo>
                <a:cubicBezTo>
                  <a:pt x="3072810" y="4181384"/>
                  <a:pt x="2946260" y="4192184"/>
                  <a:pt x="2817550" y="4175158"/>
                </a:cubicBezTo>
                <a:cubicBezTo>
                  <a:pt x="2694647" y="4157332"/>
                  <a:pt x="2569990" y="4155109"/>
                  <a:pt x="2446541" y="4168551"/>
                </a:cubicBezTo>
                <a:cubicBezTo>
                  <a:pt x="2276791" y="4188372"/>
                  <a:pt x="2107677" y="4184179"/>
                  <a:pt x="1938308" y="4168551"/>
                </a:cubicBezTo>
                <a:cubicBezTo>
                  <a:pt x="1869570" y="4162199"/>
                  <a:pt x="1799815" y="4151399"/>
                  <a:pt x="1731712" y="4167281"/>
                </a:cubicBezTo>
                <a:cubicBezTo>
                  <a:pt x="1647854" y="4186721"/>
                  <a:pt x="1564250" y="4180368"/>
                  <a:pt x="1480137" y="4176048"/>
                </a:cubicBezTo>
                <a:cubicBezTo>
                  <a:pt x="1373663" y="4170457"/>
                  <a:pt x="1267442" y="4154321"/>
                  <a:pt x="1160586" y="4167027"/>
                </a:cubicBezTo>
                <a:cubicBezTo>
                  <a:pt x="1111161" y="4172871"/>
                  <a:pt x="1062116" y="4182147"/>
                  <a:pt x="1012055" y="4179733"/>
                </a:cubicBezTo>
                <a:cubicBezTo>
                  <a:pt x="873562" y="4173380"/>
                  <a:pt x="735196" y="4165883"/>
                  <a:pt x="596449" y="4167027"/>
                </a:cubicBezTo>
                <a:cubicBezTo>
                  <a:pt x="538383" y="4167408"/>
                  <a:pt x="480699" y="4169314"/>
                  <a:pt x="422887" y="4173507"/>
                </a:cubicBezTo>
                <a:cubicBezTo>
                  <a:pt x="315015" y="4181384"/>
                  <a:pt x="207524" y="4170711"/>
                  <a:pt x="100033" y="4166900"/>
                </a:cubicBezTo>
                <a:lnTo>
                  <a:pt x="0" y="4171381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545389234"/>
      </p:ext>
    </p:extLst>
  </p:cSld>
  <p:clrMapOvr>
    <a:masterClrMapping/>
  </p:clrMapOvr>
</p:sld>
</file>

<file path=ppt/theme/theme1.xml><?xml version="1.0" encoding="utf-8"?>
<a:theme xmlns:a="http://schemas.openxmlformats.org/drawingml/2006/main" name="SketchyVTI">
  <a:themeElements>
    <a:clrScheme name="SketchyVTI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4650E"/>
      </a:accent1>
      <a:accent2>
        <a:srgbClr val="00A5AB"/>
      </a:accent2>
      <a:accent3>
        <a:srgbClr val="09963B"/>
      </a:accent3>
      <a:accent4>
        <a:srgbClr val="E64823"/>
      </a:accent4>
      <a:accent5>
        <a:srgbClr val="9C6A6A"/>
      </a:accent5>
      <a:accent6>
        <a:srgbClr val="824F8C"/>
      </a:accent6>
      <a:hlink>
        <a:srgbClr val="2998E3"/>
      </a:hlink>
      <a:folHlink>
        <a:srgbClr val="7F723D"/>
      </a:folHlink>
    </a:clrScheme>
    <a:fontScheme name="Custom 2">
      <a:majorFont>
        <a:latin typeface="The Serif Hand Black"/>
        <a:ea typeface=""/>
        <a:cs typeface=""/>
      </a:majorFont>
      <a:minorFont>
        <a:latin typeface="The Hand Bol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yVTI" id="{A6D2C935-A6E4-4DD9-BCC5-5AE2504DB8EA}" vid="{F0754072-50B6-4C01-B911-67246C9F58D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Panoramiczny</PresentationFormat>
  <Slides>12</Slides>
  <Notes>0</Notes>
  <HiddenSlides>0</HiddenSlides>
  <ScaleCrop>false</ScaleCrop>
  <HeadingPairs>
    <vt:vector size="4" baseType="variant">
      <vt:variant>
        <vt:lpstr>Motyw</vt:lpstr>
      </vt:variant>
      <vt:variant>
        <vt:i4>1</vt:i4>
      </vt:variant>
      <vt:variant>
        <vt:lpstr>Tytuły slajdów</vt:lpstr>
      </vt:variant>
      <vt:variant>
        <vt:i4>12</vt:i4>
      </vt:variant>
    </vt:vector>
  </HeadingPairs>
  <TitlesOfParts>
    <vt:vector size="13" baseType="lpstr">
      <vt:lpstr>SketchyVTI</vt:lpstr>
      <vt:lpstr>Kontrowersja w generowaniu obrazów AI</vt:lpstr>
      <vt:lpstr>SPIS TREŚCI</vt:lpstr>
      <vt:lpstr>W jaki sposób generowane są obrazy?</vt:lpstr>
      <vt:lpstr>Prezentacja programu PowerPoint</vt:lpstr>
      <vt:lpstr>Artyści kontra AI</vt:lpstr>
      <vt:lpstr>Prezentacja programu PowerPoint</vt:lpstr>
      <vt:lpstr>Prezentacja programu PowerPoint</vt:lpstr>
      <vt:lpstr> “Théâtre D’opéra Spatial”</vt:lpstr>
      <vt:lpstr>Niebezpieczeństwo związane z  generowaniem obrazów </vt:lpstr>
      <vt:lpstr>Prezentacja programu PowerPoint</vt:lpstr>
      <vt:lpstr>Prezentacja programu PowerPoint</vt:lpstr>
      <vt:lpstr>Źródła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Prezentacja programu PowerPoint</dc:title>
  <dc:creator/>
  <cp:revision>330</cp:revision>
  <dcterms:created xsi:type="dcterms:W3CDTF">2023-11-28T15:00:07Z</dcterms:created>
  <dcterms:modified xsi:type="dcterms:W3CDTF">2024-01-04T13:18:05Z</dcterms:modified>
</cp:coreProperties>
</file>